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10287000" cx="18288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20" roundtripDataSignature="AMtx7mgTDanCoVVZDyCnM6Y/cx2rMJQU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46C8320-6942-4E21-AA2A-953BF42E39B4}">
  <a:tblStyle styleId="{746C8320-6942-4E21-AA2A-953BF42E39B4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3.png>
</file>

<file path=ppt/media/image30.png>
</file>

<file path=ppt/media/image31.png>
</file>

<file path=ppt/media/image32.png>
</file>

<file path=ppt/media/image38.png>
</file>

<file path=ppt/media/image4.png>
</file>

<file path=ppt/media/image40.png>
</file>

<file path=ppt/media/image42.png>
</file>

<file path=ppt/media/image43.png>
</file>

<file path=ppt/media/image45.png>
</file>

<file path=ppt/media/image46.png>
</file>

<file path=ppt/media/image47.png>
</file>

<file path=ppt/media/image48.jpg>
</file>

<file path=ppt/media/image5.png>
</file>

<file path=ppt/media/image50.png>
</file>

<file path=ppt/media/image51.png>
</file>

<file path=ppt/media/image52.png>
</file>

<file path=ppt/media/image54.png>
</file>

<file path=ppt/media/image5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5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6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6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7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9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2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1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1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21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1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3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3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3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4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4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4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3.png"/><Relationship Id="rId4" Type="http://schemas.openxmlformats.org/officeDocument/2006/relationships/image" Target="../media/image1.png"/><Relationship Id="rId10" Type="http://schemas.openxmlformats.org/officeDocument/2006/relationships/image" Target="../media/image15.png"/><Relationship Id="rId9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22.png"/><Relationship Id="rId7" Type="http://schemas.openxmlformats.org/officeDocument/2006/relationships/image" Target="../media/image5.png"/><Relationship Id="rId8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1.png"/><Relationship Id="rId4" Type="http://schemas.openxmlformats.org/officeDocument/2006/relationships/image" Target="../media/image54.png"/><Relationship Id="rId5" Type="http://schemas.openxmlformats.org/officeDocument/2006/relationships/image" Target="../media/image50.png"/><Relationship Id="rId6" Type="http://schemas.openxmlformats.org/officeDocument/2006/relationships/image" Target="../media/image2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0.png"/><Relationship Id="rId4" Type="http://schemas.openxmlformats.org/officeDocument/2006/relationships/hyperlink" Target="https://www.bbc.com/indonesia/articles/cjmy2nez84vo" TargetMode="External"/><Relationship Id="rId5" Type="http://schemas.openxmlformats.org/officeDocument/2006/relationships/image" Target="../media/image42.png"/><Relationship Id="rId6" Type="http://schemas.openxmlformats.org/officeDocument/2006/relationships/image" Target="../media/image47.png"/><Relationship Id="rId7" Type="http://schemas.openxmlformats.org/officeDocument/2006/relationships/image" Target="../media/image38.png"/><Relationship Id="rId8" Type="http://schemas.openxmlformats.org/officeDocument/2006/relationships/image" Target="../media/image5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5.png"/><Relationship Id="rId4" Type="http://schemas.openxmlformats.org/officeDocument/2006/relationships/image" Target="../media/image43.png"/><Relationship Id="rId5" Type="http://schemas.openxmlformats.org/officeDocument/2006/relationships/image" Target="../media/image5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Relationship Id="rId4" Type="http://schemas.openxmlformats.org/officeDocument/2006/relationships/image" Target="../media/image1.png"/><Relationship Id="rId10" Type="http://schemas.openxmlformats.org/officeDocument/2006/relationships/image" Target="../media/image52.png"/><Relationship Id="rId9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22.png"/><Relationship Id="rId7" Type="http://schemas.openxmlformats.org/officeDocument/2006/relationships/image" Target="../media/image5.png"/><Relationship Id="rId8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24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21.png"/><Relationship Id="rId6" Type="http://schemas.openxmlformats.org/officeDocument/2006/relationships/image" Target="../media/image4.png"/><Relationship Id="rId7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0.png"/><Relationship Id="rId4" Type="http://schemas.openxmlformats.org/officeDocument/2006/relationships/image" Target="../media/image4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2.png"/><Relationship Id="rId4" Type="http://schemas.openxmlformats.org/officeDocument/2006/relationships/image" Target="../media/image2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Relationship Id="rId4" Type="http://schemas.openxmlformats.org/officeDocument/2006/relationships/image" Target="../media/image4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Relationship Id="rId5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Relationship Id="rId5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1.png"/><Relationship Id="rId4" Type="http://schemas.openxmlformats.org/officeDocument/2006/relationships/image" Target="../media/image54.png"/><Relationship Id="rId5" Type="http://schemas.openxmlformats.org/officeDocument/2006/relationships/image" Target="../media/image50.png"/><Relationship Id="rId6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E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474658">
            <a:off x="13684856" y="7171234"/>
            <a:ext cx="1236792" cy="1748116"/>
          </a:xfrm>
          <a:custGeom>
            <a:rect b="b" l="l" r="r" t="t"/>
            <a:pathLst>
              <a:path extrusionOk="0" h="1748116" w="1236792">
                <a:moveTo>
                  <a:pt x="0" y="0"/>
                </a:moveTo>
                <a:lnTo>
                  <a:pt x="1236792" y="0"/>
                </a:lnTo>
                <a:lnTo>
                  <a:pt x="1236792" y="1748116"/>
                </a:lnTo>
                <a:lnTo>
                  <a:pt x="0" y="17481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5" name="Google Shape;85;p1"/>
          <p:cNvSpPr/>
          <p:nvPr/>
        </p:nvSpPr>
        <p:spPr>
          <a:xfrm rot="-930141">
            <a:off x="14562465" y="7290309"/>
            <a:ext cx="3965724" cy="3935981"/>
          </a:xfrm>
          <a:custGeom>
            <a:rect b="b" l="l" r="r" t="t"/>
            <a:pathLst>
              <a:path extrusionOk="0" h="3935981" w="3965724">
                <a:moveTo>
                  <a:pt x="0" y="0"/>
                </a:moveTo>
                <a:lnTo>
                  <a:pt x="3965724" y="0"/>
                </a:lnTo>
                <a:lnTo>
                  <a:pt x="3965724" y="3935982"/>
                </a:lnTo>
                <a:lnTo>
                  <a:pt x="0" y="39359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6" name="Google Shape;86;p1"/>
          <p:cNvSpPr/>
          <p:nvPr/>
        </p:nvSpPr>
        <p:spPr>
          <a:xfrm rot="-867913">
            <a:off x="-270530" y="-30524"/>
            <a:ext cx="3307530" cy="2679099"/>
          </a:xfrm>
          <a:custGeom>
            <a:rect b="b" l="l" r="r" t="t"/>
            <a:pathLst>
              <a:path extrusionOk="0" h="2679099" w="3307530">
                <a:moveTo>
                  <a:pt x="0" y="0"/>
                </a:moveTo>
                <a:lnTo>
                  <a:pt x="3307529" y="0"/>
                </a:lnTo>
                <a:lnTo>
                  <a:pt x="3307529" y="2679099"/>
                </a:lnTo>
                <a:lnTo>
                  <a:pt x="0" y="267909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 rot="3726943">
            <a:off x="2182718" y="1292753"/>
            <a:ext cx="1620466" cy="1800518"/>
          </a:xfrm>
          <a:custGeom>
            <a:rect b="b" l="l" r="r" t="t"/>
            <a:pathLst>
              <a:path extrusionOk="0" h="1800518" w="1620466">
                <a:moveTo>
                  <a:pt x="0" y="0"/>
                </a:moveTo>
                <a:lnTo>
                  <a:pt x="1620467" y="0"/>
                </a:lnTo>
                <a:lnTo>
                  <a:pt x="1620467" y="1800518"/>
                </a:lnTo>
                <a:lnTo>
                  <a:pt x="0" y="18005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8" name="Google Shape;88;p1"/>
          <p:cNvSpPr/>
          <p:nvPr/>
        </p:nvSpPr>
        <p:spPr>
          <a:xfrm rot="1472365">
            <a:off x="14148985" y="9029816"/>
            <a:ext cx="1077957" cy="1178095"/>
          </a:xfrm>
          <a:custGeom>
            <a:rect b="b" l="l" r="r" t="t"/>
            <a:pathLst>
              <a:path extrusionOk="0" h="1178095" w="1077957">
                <a:moveTo>
                  <a:pt x="0" y="0"/>
                </a:moveTo>
                <a:lnTo>
                  <a:pt x="1077958" y="0"/>
                </a:lnTo>
                <a:lnTo>
                  <a:pt x="1077958" y="1178095"/>
                </a:lnTo>
                <a:lnTo>
                  <a:pt x="0" y="11780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" name="Google Shape;89;p1"/>
          <p:cNvSpPr/>
          <p:nvPr/>
        </p:nvSpPr>
        <p:spPr>
          <a:xfrm rot="-1064436">
            <a:off x="340895" y="1273979"/>
            <a:ext cx="1050652" cy="2401491"/>
          </a:xfrm>
          <a:custGeom>
            <a:rect b="b" l="l" r="r" t="t"/>
            <a:pathLst>
              <a:path extrusionOk="0" h="2401491" w="1050652">
                <a:moveTo>
                  <a:pt x="0" y="0"/>
                </a:moveTo>
                <a:lnTo>
                  <a:pt x="1050652" y="0"/>
                </a:lnTo>
                <a:lnTo>
                  <a:pt x="1050652" y="2401491"/>
                </a:lnTo>
                <a:lnTo>
                  <a:pt x="0" y="24014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0" name="Google Shape;90;p1"/>
          <p:cNvSpPr/>
          <p:nvPr/>
        </p:nvSpPr>
        <p:spPr>
          <a:xfrm>
            <a:off x="15036063" y="1093520"/>
            <a:ext cx="2223237" cy="2198984"/>
          </a:xfrm>
          <a:custGeom>
            <a:rect b="b" l="l" r="r" t="t"/>
            <a:pathLst>
              <a:path extrusionOk="0" h="2198984" w="2223237">
                <a:moveTo>
                  <a:pt x="0" y="0"/>
                </a:moveTo>
                <a:lnTo>
                  <a:pt x="2223237" y="0"/>
                </a:lnTo>
                <a:lnTo>
                  <a:pt x="2223237" y="2198984"/>
                </a:lnTo>
                <a:lnTo>
                  <a:pt x="0" y="21989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1" name="Google Shape;91;p1"/>
          <p:cNvSpPr/>
          <p:nvPr/>
        </p:nvSpPr>
        <p:spPr>
          <a:xfrm rot="10800000">
            <a:off x="1028700" y="7094440"/>
            <a:ext cx="2223237" cy="2198984"/>
          </a:xfrm>
          <a:custGeom>
            <a:rect b="b" l="l" r="r" t="t"/>
            <a:pathLst>
              <a:path extrusionOk="0" h="2198984" w="2223237">
                <a:moveTo>
                  <a:pt x="0" y="0"/>
                </a:moveTo>
                <a:lnTo>
                  <a:pt x="2223237" y="0"/>
                </a:lnTo>
                <a:lnTo>
                  <a:pt x="2223237" y="2198983"/>
                </a:lnTo>
                <a:lnTo>
                  <a:pt x="0" y="219898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2" name="Google Shape;92;p1"/>
          <p:cNvSpPr txBox="1"/>
          <p:nvPr/>
        </p:nvSpPr>
        <p:spPr>
          <a:xfrm>
            <a:off x="1742673" y="3487081"/>
            <a:ext cx="14802654" cy="2865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810" u="none" cap="none" strike="noStrike">
                <a:solidFill>
                  <a:srgbClr val="226959"/>
                </a:solidFill>
                <a:latin typeface="Arial"/>
                <a:ea typeface="Arial"/>
                <a:cs typeface="Arial"/>
                <a:sym typeface="Arial"/>
              </a:rPr>
              <a:t>Artikel Berita</a:t>
            </a:r>
            <a:endParaRPr/>
          </a:p>
        </p:txBody>
      </p:sp>
      <p:sp>
        <p:nvSpPr>
          <p:cNvPr id="93" name="Google Shape;93;p1"/>
          <p:cNvSpPr txBox="1"/>
          <p:nvPr/>
        </p:nvSpPr>
        <p:spPr>
          <a:xfrm>
            <a:off x="6296874" y="7000280"/>
            <a:ext cx="5694252" cy="15889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568" u="none" cap="none" strike="noStrike">
                <a:solidFill>
                  <a:srgbClr val="226959"/>
                </a:solidFill>
                <a:latin typeface="Arial"/>
                <a:ea typeface="Arial"/>
                <a:cs typeface="Arial"/>
                <a:sym typeface="Arial"/>
              </a:rPr>
              <a:t>Disiapkan oleh Ms.Ancila </a:t>
            </a:r>
            <a:endParaRPr/>
          </a:p>
        </p:txBody>
      </p:sp>
      <p:sp>
        <p:nvSpPr>
          <p:cNvPr id="94" name="Google Shape;94;p1"/>
          <p:cNvSpPr txBox="1"/>
          <p:nvPr/>
        </p:nvSpPr>
        <p:spPr>
          <a:xfrm>
            <a:off x="7388819" y="1350595"/>
            <a:ext cx="3927992" cy="10040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933" u="none" cap="none" strike="noStrike">
                <a:solidFill>
                  <a:srgbClr val="226959"/>
                </a:solidFill>
                <a:latin typeface="Arial"/>
                <a:ea typeface="Arial"/>
                <a:cs typeface="Arial"/>
                <a:sym typeface="Arial"/>
              </a:rPr>
              <a:t>Indonesian A-IBDP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E147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0"/>
          <p:cNvSpPr/>
          <p:nvPr/>
        </p:nvSpPr>
        <p:spPr>
          <a:xfrm rot="-5549272">
            <a:off x="13945637" y="-860110"/>
            <a:ext cx="4079780" cy="4114800"/>
          </a:xfrm>
          <a:custGeom>
            <a:rect b="b" l="l" r="r" t="t"/>
            <a:pathLst>
              <a:path extrusionOk="0" h="4114800" w="4079780">
                <a:moveTo>
                  <a:pt x="0" y="0"/>
                </a:moveTo>
                <a:lnTo>
                  <a:pt x="4079781" y="0"/>
                </a:lnTo>
                <a:lnTo>
                  <a:pt x="407978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0" name="Google Shape;200;p10"/>
          <p:cNvSpPr/>
          <p:nvPr/>
        </p:nvSpPr>
        <p:spPr>
          <a:xfrm rot="-5549272">
            <a:off x="13945637" y="5945396"/>
            <a:ext cx="4079780" cy="4114800"/>
          </a:xfrm>
          <a:custGeom>
            <a:rect b="b" l="l" r="r" t="t"/>
            <a:pathLst>
              <a:path extrusionOk="0" h="4114800" w="4079780">
                <a:moveTo>
                  <a:pt x="0" y="0"/>
                </a:moveTo>
                <a:lnTo>
                  <a:pt x="4079781" y="0"/>
                </a:lnTo>
                <a:lnTo>
                  <a:pt x="407978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1" name="Google Shape;201;p10"/>
          <p:cNvSpPr/>
          <p:nvPr/>
        </p:nvSpPr>
        <p:spPr>
          <a:xfrm>
            <a:off x="0" y="8541105"/>
            <a:ext cx="3067867" cy="1745895"/>
          </a:xfrm>
          <a:custGeom>
            <a:rect b="b" l="l" r="r" t="t"/>
            <a:pathLst>
              <a:path extrusionOk="0" h="1745895" w="3067867">
                <a:moveTo>
                  <a:pt x="0" y="0"/>
                </a:moveTo>
                <a:lnTo>
                  <a:pt x="3067867" y="0"/>
                </a:lnTo>
                <a:lnTo>
                  <a:pt x="3067867" y="1745895"/>
                </a:lnTo>
                <a:lnTo>
                  <a:pt x="0" y="1745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2" name="Google Shape;202;p10"/>
          <p:cNvSpPr/>
          <p:nvPr/>
        </p:nvSpPr>
        <p:spPr>
          <a:xfrm flipH="1" rot="10800000">
            <a:off x="-190749" y="0"/>
            <a:ext cx="3067867" cy="1745895"/>
          </a:xfrm>
          <a:custGeom>
            <a:rect b="b" l="l" r="r" t="t"/>
            <a:pathLst>
              <a:path extrusionOk="0" h="1745895" w="3067867">
                <a:moveTo>
                  <a:pt x="0" y="1745895"/>
                </a:moveTo>
                <a:lnTo>
                  <a:pt x="3067867" y="1745895"/>
                </a:lnTo>
                <a:lnTo>
                  <a:pt x="3067867" y="0"/>
                </a:lnTo>
                <a:lnTo>
                  <a:pt x="0" y="0"/>
                </a:lnTo>
                <a:lnTo>
                  <a:pt x="0" y="1745895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aphicFrame>
        <p:nvGraphicFramePr>
          <p:cNvPr id="203" name="Google Shape;203;p10"/>
          <p:cNvGraphicFramePr/>
          <p:nvPr/>
        </p:nvGraphicFramePr>
        <p:xfrm>
          <a:off x="2450889" y="287530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{746C8320-6942-4E21-AA2A-953BF42E39B4}</a:tableStyleId>
              </a:tblPr>
              <a:tblGrid>
                <a:gridCol w="4983250"/>
                <a:gridCol w="6407375"/>
              </a:tblGrid>
              <a:tr h="9443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2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99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Unsur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2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99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Penjelasan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434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2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99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Sources (Sumber berita)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2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99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Setiap berita yang ada diambil dari </a:t>
                      </a:r>
                      <a:r>
                        <a:rPr lang="en-US" sz="1899"/>
                        <a:t>berbagai</a:t>
                      </a:r>
                      <a:r>
                        <a:rPr lang="en-US" sz="1899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sumber yang terpercaya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434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2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99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Facts (Fakta)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2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99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Berupa angka, data statistik, tanggal, nama akan membuat artikel berita lebih faktual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434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2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99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Context (Konteks)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2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99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Hampir semua berita berdasar pada fakta dan peristiwa yang terjadi sehingga kontekstual 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04" name="Google Shape;204;p10"/>
          <p:cNvSpPr txBox="1"/>
          <p:nvPr/>
        </p:nvSpPr>
        <p:spPr>
          <a:xfrm>
            <a:off x="2250175" y="462775"/>
            <a:ext cx="14017200" cy="1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899" u="none" cap="none" strike="noStrike">
                <a:solidFill>
                  <a:srgbClr val="0F5243"/>
                </a:solidFill>
                <a:latin typeface="Arial"/>
                <a:ea typeface="Arial"/>
                <a:cs typeface="Arial"/>
                <a:sym typeface="Arial"/>
              </a:rPr>
              <a:t>Unsur-unsur pada artikel berita</a:t>
            </a:r>
            <a:endParaRPr/>
          </a:p>
        </p:txBody>
      </p:sp>
      <p:sp>
        <p:nvSpPr>
          <p:cNvPr id="205" name="Google Shape;205;p10"/>
          <p:cNvSpPr txBox="1"/>
          <p:nvPr/>
        </p:nvSpPr>
        <p:spPr>
          <a:xfrm>
            <a:off x="4001316" y="8193760"/>
            <a:ext cx="85323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9" u="none" cap="none" strike="noStrike">
                <a:solidFill>
                  <a:srgbClr val="0F5243"/>
                </a:solidFill>
                <a:latin typeface="Arial"/>
                <a:ea typeface="Arial"/>
                <a:cs typeface="Arial"/>
                <a:sym typeface="Arial"/>
              </a:rPr>
              <a:t>Jenis-jenis headline s</a:t>
            </a:r>
            <a:r>
              <a:rPr lang="en-US" sz="1899">
                <a:solidFill>
                  <a:srgbClr val="0F5243"/>
                </a:solidFill>
              </a:rPr>
              <a:t>il</a:t>
            </a:r>
            <a:r>
              <a:rPr b="0" i="0" lang="en-US" sz="1899" u="none" cap="none" strike="noStrike">
                <a:solidFill>
                  <a:srgbClr val="0F5243"/>
                </a:solidFill>
                <a:latin typeface="Arial"/>
                <a:ea typeface="Arial"/>
                <a:cs typeface="Arial"/>
                <a:sym typeface="Arial"/>
              </a:rPr>
              <a:t>akan didalami dengan membaca mandiri :</a:t>
            </a:r>
            <a:endParaRPr/>
          </a:p>
          <a:p>
            <a:pPr indent="0" lvl="0" marL="0" marR="0" rtl="0" algn="ctr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9" u="none" cap="none" strike="noStrike">
                <a:solidFill>
                  <a:srgbClr val="0F5243"/>
                </a:solidFill>
                <a:latin typeface="Arial"/>
                <a:ea typeface="Arial"/>
                <a:cs typeface="Arial"/>
                <a:sym typeface="Arial"/>
              </a:rPr>
              <a:t> https://store.sirclo.com/blog/jenis-headline/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6959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1"/>
          <p:cNvSpPr/>
          <p:nvPr/>
        </p:nvSpPr>
        <p:spPr>
          <a:xfrm flipH="1" rot="10800000">
            <a:off x="-190749" y="0"/>
            <a:ext cx="3067867" cy="1745895"/>
          </a:xfrm>
          <a:custGeom>
            <a:rect b="b" l="l" r="r" t="t"/>
            <a:pathLst>
              <a:path extrusionOk="0" h="1745895" w="3067867">
                <a:moveTo>
                  <a:pt x="0" y="1745895"/>
                </a:moveTo>
                <a:lnTo>
                  <a:pt x="3067867" y="1745895"/>
                </a:lnTo>
                <a:lnTo>
                  <a:pt x="3067867" y="0"/>
                </a:lnTo>
                <a:lnTo>
                  <a:pt x="0" y="0"/>
                </a:lnTo>
                <a:lnTo>
                  <a:pt x="0" y="174589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1" name="Google Shape;211;p11">
            <a:hlinkClick r:id="rId4"/>
          </p:cNvPr>
          <p:cNvSpPr/>
          <p:nvPr/>
        </p:nvSpPr>
        <p:spPr>
          <a:xfrm>
            <a:off x="5767498" y="5001402"/>
            <a:ext cx="7954910" cy="3927565"/>
          </a:xfrm>
          <a:custGeom>
            <a:rect b="b" l="l" r="r" t="t"/>
            <a:pathLst>
              <a:path extrusionOk="0" h="1667756" w="6325972">
                <a:moveTo>
                  <a:pt x="0" y="0"/>
                </a:moveTo>
                <a:lnTo>
                  <a:pt x="6325972" y="0"/>
                </a:lnTo>
                <a:lnTo>
                  <a:pt x="6325972" y="1667756"/>
                </a:lnTo>
                <a:lnTo>
                  <a:pt x="0" y="1667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2" name="Google Shape;212;p11"/>
          <p:cNvSpPr/>
          <p:nvPr/>
        </p:nvSpPr>
        <p:spPr>
          <a:xfrm>
            <a:off x="13495013" y="6359236"/>
            <a:ext cx="4551218" cy="4551218"/>
          </a:xfrm>
          <a:custGeom>
            <a:rect b="b" l="l" r="r" t="t"/>
            <a:pathLst>
              <a:path extrusionOk="0" h="4551218" w="4551218">
                <a:moveTo>
                  <a:pt x="0" y="0"/>
                </a:moveTo>
                <a:lnTo>
                  <a:pt x="4551218" y="0"/>
                </a:lnTo>
                <a:lnTo>
                  <a:pt x="4551218" y="4551219"/>
                </a:lnTo>
                <a:lnTo>
                  <a:pt x="0" y="45512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3" name="Google Shape;213;p11"/>
          <p:cNvSpPr/>
          <p:nvPr/>
        </p:nvSpPr>
        <p:spPr>
          <a:xfrm rot="-2700000">
            <a:off x="1486586" y="7555141"/>
            <a:ext cx="1393881" cy="2623207"/>
          </a:xfrm>
          <a:custGeom>
            <a:rect b="b" l="l" r="r" t="t"/>
            <a:pathLst>
              <a:path extrusionOk="0" h="2623207" w="1393881">
                <a:moveTo>
                  <a:pt x="0" y="0"/>
                </a:moveTo>
                <a:lnTo>
                  <a:pt x="1393881" y="0"/>
                </a:lnTo>
                <a:lnTo>
                  <a:pt x="1393881" y="2623207"/>
                </a:lnTo>
                <a:lnTo>
                  <a:pt x="0" y="262320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4" name="Google Shape;214;p11"/>
          <p:cNvSpPr/>
          <p:nvPr/>
        </p:nvSpPr>
        <p:spPr>
          <a:xfrm rot="7732160">
            <a:off x="15375768" y="1854547"/>
            <a:ext cx="1393881" cy="2623207"/>
          </a:xfrm>
          <a:custGeom>
            <a:rect b="b" l="l" r="r" t="t"/>
            <a:pathLst>
              <a:path extrusionOk="0" h="2623207" w="1393881">
                <a:moveTo>
                  <a:pt x="0" y="0"/>
                </a:moveTo>
                <a:lnTo>
                  <a:pt x="1393881" y="0"/>
                </a:lnTo>
                <a:lnTo>
                  <a:pt x="1393881" y="2623207"/>
                </a:lnTo>
                <a:lnTo>
                  <a:pt x="0" y="262320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5" name="Google Shape;215;p11"/>
          <p:cNvSpPr txBox="1"/>
          <p:nvPr/>
        </p:nvSpPr>
        <p:spPr>
          <a:xfrm>
            <a:off x="6196747" y="863350"/>
            <a:ext cx="7524900" cy="36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99">
                <a:solidFill>
                  <a:srgbClr val="FFE147"/>
                </a:solidFill>
              </a:rPr>
              <a:t>Pertanyaan Pemantik</a:t>
            </a:r>
            <a:endParaRPr sz="300"/>
          </a:p>
        </p:txBody>
      </p:sp>
      <p:sp>
        <p:nvSpPr>
          <p:cNvPr id="216" name="Google Shape;216;p11"/>
          <p:cNvSpPr txBox="1"/>
          <p:nvPr/>
        </p:nvSpPr>
        <p:spPr>
          <a:xfrm>
            <a:off x="9574494" y="3061376"/>
            <a:ext cx="6993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300" u="none" cap="none" strike="noStrike">
                <a:solidFill>
                  <a:srgbClr val="0F5243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</p:txBody>
      </p:sp>
      <p:sp>
        <p:nvSpPr>
          <p:cNvPr id="217" name="Google Shape;217;p11"/>
          <p:cNvSpPr txBox="1"/>
          <p:nvPr/>
        </p:nvSpPr>
        <p:spPr>
          <a:xfrm>
            <a:off x="6196762" y="6025143"/>
            <a:ext cx="63261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84"/>
              <a:t>Bagaimana penulis menggunakan bahasa dan nada pada artikel berita untuk menyampaikan pesan?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6959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2"/>
          <p:cNvSpPr/>
          <p:nvPr/>
        </p:nvSpPr>
        <p:spPr>
          <a:xfrm>
            <a:off x="10163624" y="7567712"/>
            <a:ext cx="2379863" cy="1922613"/>
          </a:xfrm>
          <a:custGeom>
            <a:rect b="b" l="l" r="r" t="t"/>
            <a:pathLst>
              <a:path extrusionOk="0" h="1922613" w="2379863">
                <a:moveTo>
                  <a:pt x="0" y="0"/>
                </a:moveTo>
                <a:lnTo>
                  <a:pt x="2379863" y="0"/>
                </a:lnTo>
                <a:lnTo>
                  <a:pt x="2379863" y="1922613"/>
                </a:lnTo>
                <a:lnTo>
                  <a:pt x="0" y="19226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3" name="Google Shape;223;p12"/>
          <p:cNvSpPr/>
          <p:nvPr/>
        </p:nvSpPr>
        <p:spPr>
          <a:xfrm>
            <a:off x="14722382" y="-265987"/>
            <a:ext cx="3814213" cy="4081356"/>
          </a:xfrm>
          <a:custGeom>
            <a:rect b="b" l="l" r="r" t="t"/>
            <a:pathLst>
              <a:path extrusionOk="0" h="4081356" w="3814213">
                <a:moveTo>
                  <a:pt x="0" y="0"/>
                </a:moveTo>
                <a:lnTo>
                  <a:pt x="3814212" y="0"/>
                </a:lnTo>
                <a:lnTo>
                  <a:pt x="3814212" y="4081356"/>
                </a:lnTo>
                <a:lnTo>
                  <a:pt x="0" y="40813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4" name="Google Shape;224;p12"/>
          <p:cNvSpPr/>
          <p:nvPr/>
        </p:nvSpPr>
        <p:spPr>
          <a:xfrm>
            <a:off x="8739950" y="-450383"/>
            <a:ext cx="11317030" cy="12697930"/>
          </a:xfrm>
          <a:custGeom>
            <a:rect b="b" l="l" r="r" t="t"/>
            <a:pathLst>
              <a:path extrusionOk="0" h="12697930" w="11317030">
                <a:moveTo>
                  <a:pt x="0" y="0"/>
                </a:moveTo>
                <a:lnTo>
                  <a:pt x="11317030" y="0"/>
                </a:lnTo>
                <a:lnTo>
                  <a:pt x="11317030" y="12697930"/>
                </a:lnTo>
                <a:lnTo>
                  <a:pt x="0" y="126979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5" name="Google Shape;225;p12"/>
          <p:cNvSpPr txBox="1"/>
          <p:nvPr/>
        </p:nvSpPr>
        <p:spPr>
          <a:xfrm>
            <a:off x="1028700" y="157482"/>
            <a:ext cx="10740444" cy="29962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410" u="none" cap="none" strike="noStrike">
                <a:solidFill>
                  <a:srgbClr val="FFE147"/>
                </a:solidFill>
                <a:latin typeface="Arial"/>
                <a:ea typeface="Arial"/>
                <a:cs typeface="Arial"/>
                <a:sym typeface="Arial"/>
              </a:rPr>
              <a:t>Analisislah artikel berita berikut</a:t>
            </a:r>
            <a:endParaRPr/>
          </a:p>
        </p:txBody>
      </p:sp>
      <p:sp>
        <p:nvSpPr>
          <p:cNvPr id="226" name="Google Shape;226;p12"/>
          <p:cNvSpPr txBox="1"/>
          <p:nvPr/>
        </p:nvSpPr>
        <p:spPr>
          <a:xfrm>
            <a:off x="227903" y="3661305"/>
            <a:ext cx="11125653" cy="57088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76238" lvl="1" marL="752478" marR="0" rtl="0" algn="ctr">
              <a:lnSpc>
                <a:spcPct val="130022"/>
              </a:lnSpc>
              <a:spcBef>
                <a:spcPts val="0"/>
              </a:spcBef>
              <a:spcAft>
                <a:spcPts val="0"/>
              </a:spcAft>
              <a:buClr>
                <a:srgbClr val="FFE147"/>
              </a:buClr>
              <a:buSzPts val="3484"/>
              <a:buFont typeface="Arial"/>
              <a:buChar char="•"/>
            </a:pPr>
            <a:r>
              <a:rPr b="0" i="0" lang="en-US" sz="3484" u="none" cap="none" strike="noStrike">
                <a:solidFill>
                  <a:srgbClr val="FFE147"/>
                </a:solidFill>
                <a:latin typeface="Arial"/>
                <a:ea typeface="Arial"/>
                <a:cs typeface="Arial"/>
                <a:sym typeface="Arial"/>
              </a:rPr>
              <a:t>https://www.bbc.com/indonesia/articles/cz5y74eklzlo</a:t>
            </a:r>
            <a:endParaRPr/>
          </a:p>
          <a:p>
            <a:pPr indent="-376238" lvl="1" marL="752478" marR="0" rtl="0" algn="ctr">
              <a:lnSpc>
                <a:spcPct val="130022"/>
              </a:lnSpc>
              <a:spcBef>
                <a:spcPts val="0"/>
              </a:spcBef>
              <a:spcAft>
                <a:spcPts val="0"/>
              </a:spcAft>
              <a:buClr>
                <a:srgbClr val="FFE147"/>
              </a:buClr>
              <a:buSzPts val="3484"/>
              <a:buFont typeface="Arial"/>
              <a:buChar char="•"/>
            </a:pPr>
            <a:r>
              <a:rPr b="0" i="0" lang="en-US" sz="3484" u="none" cap="none" strike="noStrike">
                <a:solidFill>
                  <a:srgbClr val="FFE147"/>
                </a:solidFill>
                <a:latin typeface="Arial"/>
                <a:ea typeface="Arial"/>
                <a:cs typeface="Arial"/>
                <a:sym typeface="Arial"/>
              </a:rPr>
              <a:t>https://regional.kompas.com/read/2023/06/28/115425178/5-rt-di-semarang-kekurangan-air-bersih-pemkot-semarang-bentuk-satgas</a:t>
            </a:r>
            <a:endParaRPr/>
          </a:p>
          <a:p>
            <a:pPr indent="-376238" lvl="1" marL="752478" marR="0" rtl="0" algn="ctr">
              <a:lnSpc>
                <a:spcPct val="130022"/>
              </a:lnSpc>
              <a:spcBef>
                <a:spcPts val="0"/>
              </a:spcBef>
              <a:spcAft>
                <a:spcPts val="0"/>
              </a:spcAft>
              <a:buClr>
                <a:srgbClr val="FFE147"/>
              </a:buClr>
              <a:buSzPts val="3484"/>
              <a:buFont typeface="Arial"/>
              <a:buChar char="•"/>
            </a:pPr>
            <a:r>
              <a:rPr b="0" i="0" lang="en-US" sz="3484" u="none" cap="none" strike="noStrike">
                <a:solidFill>
                  <a:srgbClr val="FFE147"/>
                </a:solidFill>
                <a:latin typeface="Arial"/>
                <a:ea typeface="Arial"/>
                <a:cs typeface="Arial"/>
                <a:sym typeface="Arial"/>
              </a:rPr>
              <a:t>https://www.kompas.com/sports/read/2021/09/13/17165098/kesejahteraan-atlet-dan-mantan-atlet-antara-fakta-dan-impian?page=all</a:t>
            </a:r>
            <a:endParaRPr/>
          </a:p>
          <a:p>
            <a:pPr indent="-376238" lvl="1" marL="752478" marR="0" rtl="0" algn="ctr">
              <a:lnSpc>
                <a:spcPct val="130022"/>
              </a:lnSpc>
              <a:spcBef>
                <a:spcPts val="0"/>
              </a:spcBef>
              <a:spcAft>
                <a:spcPts val="0"/>
              </a:spcAft>
              <a:buClr>
                <a:srgbClr val="FFE147"/>
              </a:buClr>
              <a:buSzPts val="3484"/>
              <a:buFont typeface="Arial"/>
              <a:buChar char="•"/>
            </a:pPr>
            <a:r>
              <a:rPr b="0" i="0" lang="en-US" sz="3484" u="none" cap="none" strike="noStrike">
                <a:solidFill>
                  <a:srgbClr val="FFE147"/>
                </a:solidFill>
                <a:latin typeface="Arial"/>
                <a:ea typeface="Arial"/>
                <a:cs typeface="Arial"/>
                <a:sym typeface="Arial"/>
              </a:rPr>
              <a:t>https://www.antaranews.com/berita/3672945/batik-boyolali-sukses-berkat-ekspor-ritel-e-commerce</a:t>
            </a:r>
            <a:endParaRPr/>
          </a:p>
          <a:p>
            <a:pPr indent="0" lvl="0" marL="0" marR="0" rtl="0" algn="ctr">
              <a:lnSpc>
                <a:spcPct val="1299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484" u="none" cap="none" strike="noStrike">
              <a:solidFill>
                <a:srgbClr val="FFE147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E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4"/>
          <p:cNvSpPr/>
          <p:nvPr/>
        </p:nvSpPr>
        <p:spPr>
          <a:xfrm rot="-474658">
            <a:off x="13684856" y="7171234"/>
            <a:ext cx="1236792" cy="1748116"/>
          </a:xfrm>
          <a:custGeom>
            <a:rect b="b" l="l" r="r" t="t"/>
            <a:pathLst>
              <a:path extrusionOk="0" h="1748116" w="1236792">
                <a:moveTo>
                  <a:pt x="0" y="0"/>
                </a:moveTo>
                <a:lnTo>
                  <a:pt x="1236792" y="0"/>
                </a:lnTo>
                <a:lnTo>
                  <a:pt x="1236792" y="1748116"/>
                </a:lnTo>
                <a:lnTo>
                  <a:pt x="0" y="17481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2" name="Google Shape;232;p14"/>
          <p:cNvSpPr/>
          <p:nvPr/>
        </p:nvSpPr>
        <p:spPr>
          <a:xfrm rot="-930141">
            <a:off x="14562465" y="7290309"/>
            <a:ext cx="3965724" cy="3935981"/>
          </a:xfrm>
          <a:custGeom>
            <a:rect b="b" l="l" r="r" t="t"/>
            <a:pathLst>
              <a:path extrusionOk="0" h="3935981" w="3965724">
                <a:moveTo>
                  <a:pt x="0" y="0"/>
                </a:moveTo>
                <a:lnTo>
                  <a:pt x="3965724" y="0"/>
                </a:lnTo>
                <a:lnTo>
                  <a:pt x="3965724" y="3935982"/>
                </a:lnTo>
                <a:lnTo>
                  <a:pt x="0" y="39359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3" name="Google Shape;233;p14"/>
          <p:cNvSpPr/>
          <p:nvPr/>
        </p:nvSpPr>
        <p:spPr>
          <a:xfrm rot="-867913">
            <a:off x="-270530" y="-30524"/>
            <a:ext cx="3307530" cy="2679099"/>
          </a:xfrm>
          <a:custGeom>
            <a:rect b="b" l="l" r="r" t="t"/>
            <a:pathLst>
              <a:path extrusionOk="0" h="2679099" w="3307530">
                <a:moveTo>
                  <a:pt x="0" y="0"/>
                </a:moveTo>
                <a:lnTo>
                  <a:pt x="3307529" y="0"/>
                </a:lnTo>
                <a:lnTo>
                  <a:pt x="3307529" y="2679099"/>
                </a:lnTo>
                <a:lnTo>
                  <a:pt x="0" y="267909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4" name="Google Shape;234;p14"/>
          <p:cNvSpPr/>
          <p:nvPr/>
        </p:nvSpPr>
        <p:spPr>
          <a:xfrm rot="3726943">
            <a:off x="2182718" y="1292753"/>
            <a:ext cx="1620466" cy="1800518"/>
          </a:xfrm>
          <a:custGeom>
            <a:rect b="b" l="l" r="r" t="t"/>
            <a:pathLst>
              <a:path extrusionOk="0" h="1800518" w="1620466">
                <a:moveTo>
                  <a:pt x="0" y="0"/>
                </a:moveTo>
                <a:lnTo>
                  <a:pt x="1620467" y="0"/>
                </a:lnTo>
                <a:lnTo>
                  <a:pt x="1620467" y="1800518"/>
                </a:lnTo>
                <a:lnTo>
                  <a:pt x="0" y="18005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5" name="Google Shape;235;p14"/>
          <p:cNvSpPr/>
          <p:nvPr/>
        </p:nvSpPr>
        <p:spPr>
          <a:xfrm rot="1472365">
            <a:off x="14148985" y="9029816"/>
            <a:ext cx="1077957" cy="1178095"/>
          </a:xfrm>
          <a:custGeom>
            <a:rect b="b" l="l" r="r" t="t"/>
            <a:pathLst>
              <a:path extrusionOk="0" h="1178095" w="1077957">
                <a:moveTo>
                  <a:pt x="0" y="0"/>
                </a:moveTo>
                <a:lnTo>
                  <a:pt x="1077958" y="0"/>
                </a:lnTo>
                <a:lnTo>
                  <a:pt x="1077958" y="1178095"/>
                </a:lnTo>
                <a:lnTo>
                  <a:pt x="0" y="11780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6" name="Google Shape;236;p14"/>
          <p:cNvSpPr/>
          <p:nvPr/>
        </p:nvSpPr>
        <p:spPr>
          <a:xfrm rot="-1064436">
            <a:off x="340895" y="1273979"/>
            <a:ext cx="1050652" cy="2401491"/>
          </a:xfrm>
          <a:custGeom>
            <a:rect b="b" l="l" r="r" t="t"/>
            <a:pathLst>
              <a:path extrusionOk="0" h="2401491" w="1050652">
                <a:moveTo>
                  <a:pt x="0" y="0"/>
                </a:moveTo>
                <a:lnTo>
                  <a:pt x="1050652" y="0"/>
                </a:lnTo>
                <a:lnTo>
                  <a:pt x="1050652" y="2401491"/>
                </a:lnTo>
                <a:lnTo>
                  <a:pt x="0" y="24014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7" name="Google Shape;237;p14"/>
          <p:cNvSpPr/>
          <p:nvPr/>
        </p:nvSpPr>
        <p:spPr>
          <a:xfrm>
            <a:off x="15036063" y="1093520"/>
            <a:ext cx="2223237" cy="2198984"/>
          </a:xfrm>
          <a:custGeom>
            <a:rect b="b" l="l" r="r" t="t"/>
            <a:pathLst>
              <a:path extrusionOk="0" h="2198984" w="2223237">
                <a:moveTo>
                  <a:pt x="0" y="0"/>
                </a:moveTo>
                <a:lnTo>
                  <a:pt x="2223237" y="0"/>
                </a:lnTo>
                <a:lnTo>
                  <a:pt x="2223237" y="2198984"/>
                </a:lnTo>
                <a:lnTo>
                  <a:pt x="0" y="21989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8" name="Google Shape;238;p14"/>
          <p:cNvSpPr/>
          <p:nvPr/>
        </p:nvSpPr>
        <p:spPr>
          <a:xfrm rot="10800000">
            <a:off x="1028700" y="7094440"/>
            <a:ext cx="2223237" cy="2198984"/>
          </a:xfrm>
          <a:custGeom>
            <a:rect b="b" l="l" r="r" t="t"/>
            <a:pathLst>
              <a:path extrusionOk="0" h="2198984" w="2223237">
                <a:moveTo>
                  <a:pt x="0" y="0"/>
                </a:moveTo>
                <a:lnTo>
                  <a:pt x="2223237" y="0"/>
                </a:lnTo>
                <a:lnTo>
                  <a:pt x="2223237" y="2198983"/>
                </a:lnTo>
                <a:lnTo>
                  <a:pt x="0" y="219898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9" name="Google Shape;239;p14"/>
          <p:cNvSpPr txBox="1"/>
          <p:nvPr/>
        </p:nvSpPr>
        <p:spPr>
          <a:xfrm>
            <a:off x="2140319" y="-304800"/>
            <a:ext cx="14802600" cy="92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711">
              <a:solidFill>
                <a:srgbClr val="0F5243"/>
              </a:solidFill>
            </a:endParaRPr>
          </a:p>
          <a:p>
            <a:pPr indent="0" lvl="0" marL="0" marR="0" rtl="0" algn="ctr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711" u="none" cap="none" strike="noStrike">
                <a:solidFill>
                  <a:srgbClr val="0F5243"/>
                </a:solidFill>
                <a:latin typeface="Arial"/>
                <a:ea typeface="Arial"/>
                <a:cs typeface="Arial"/>
                <a:sym typeface="Arial"/>
              </a:rPr>
              <a:t>Sumber</a:t>
            </a:r>
            <a:endParaRPr/>
          </a:p>
          <a:p>
            <a:pPr indent="0" lvl="0" marL="0" marR="0" rtl="0" algn="ctr">
              <a:lnSpc>
                <a:spcPct val="694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711" u="none" cap="none" strike="noStrike">
              <a:solidFill>
                <a:srgbClr val="0F52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F5243"/>
                </a:solidFill>
                <a:latin typeface="Arial"/>
                <a:ea typeface="Arial"/>
                <a:cs typeface="Arial"/>
                <a:sym typeface="Arial"/>
              </a:rPr>
              <a:t>Philpot, B. 2019.English A: Language and Literature for the IB Diploma Cambridge. Italy: Cambridge University Press.</a:t>
            </a:r>
            <a:endParaRPr sz="2400"/>
          </a:p>
          <a:p>
            <a:pPr indent="0" lvl="0" marL="0" marR="0" rtl="0" algn="ctr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F5243"/>
                </a:solidFill>
                <a:latin typeface="Arial"/>
                <a:ea typeface="Arial"/>
                <a:cs typeface="Arial"/>
                <a:sym typeface="Arial"/>
              </a:rPr>
              <a:t>Diterjemahkan oleh: Ancila Putri P., M.Pd</a:t>
            </a:r>
            <a:endParaRPr sz="2400"/>
          </a:p>
          <a:p>
            <a:pPr indent="0" lvl="0" marL="0" marR="0" rtl="0" algn="ctr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F5243"/>
                </a:solidFill>
                <a:latin typeface="Arial"/>
                <a:ea typeface="Arial"/>
                <a:cs typeface="Arial"/>
                <a:sym typeface="Arial"/>
              </a:rPr>
              <a:t>www.kompas.com</a:t>
            </a:r>
            <a:endParaRPr sz="2400"/>
          </a:p>
          <a:p>
            <a:pPr indent="0" lvl="0" marL="0" marR="0" rtl="0" algn="ctr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F5243"/>
                </a:solidFill>
                <a:latin typeface="Arial"/>
                <a:ea typeface="Arial"/>
                <a:cs typeface="Arial"/>
                <a:sym typeface="Arial"/>
              </a:rPr>
              <a:t>www.bbc.com</a:t>
            </a:r>
            <a:endParaRPr sz="2400"/>
          </a:p>
          <a:p>
            <a:pPr indent="0" lvl="0" marL="0" marR="0" rtl="0" algn="ctr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F5243"/>
                </a:solidFill>
                <a:latin typeface="Arial"/>
                <a:ea typeface="Arial"/>
                <a:cs typeface="Arial"/>
                <a:sym typeface="Arial"/>
              </a:rPr>
              <a:t>www.antaranews.com</a:t>
            </a:r>
            <a:endParaRPr sz="2400"/>
          </a:p>
          <a:p>
            <a:pPr indent="0" lvl="0" marL="0" marR="0" rtl="0" algn="ctr">
              <a:lnSpc>
                <a:spcPct val="3869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F524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E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/>
          <p:nvPr/>
        </p:nvSpPr>
        <p:spPr>
          <a:xfrm>
            <a:off x="-2826517" y="4003053"/>
            <a:ext cx="9844862" cy="8552724"/>
          </a:xfrm>
          <a:custGeom>
            <a:rect b="b" l="l" r="r" t="t"/>
            <a:pathLst>
              <a:path extrusionOk="0" h="8552724" w="9844862">
                <a:moveTo>
                  <a:pt x="0" y="0"/>
                </a:moveTo>
                <a:lnTo>
                  <a:pt x="9844862" y="0"/>
                </a:lnTo>
                <a:lnTo>
                  <a:pt x="9844862" y="8552723"/>
                </a:lnTo>
                <a:lnTo>
                  <a:pt x="0" y="85527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00" name="Google Shape;100;p2"/>
          <p:cNvGrpSpPr/>
          <p:nvPr/>
        </p:nvGrpSpPr>
        <p:grpSpPr>
          <a:xfrm>
            <a:off x="1421909" y="3273240"/>
            <a:ext cx="15109907" cy="6364499"/>
            <a:chOff x="0" y="-38100"/>
            <a:chExt cx="5566430" cy="2344656"/>
          </a:xfrm>
        </p:grpSpPr>
        <p:sp>
          <p:nvSpPr>
            <p:cNvPr id="101" name="Google Shape;101;p2"/>
            <p:cNvSpPr/>
            <p:nvPr/>
          </p:nvSpPr>
          <p:spPr>
            <a:xfrm>
              <a:off x="0" y="0"/>
              <a:ext cx="5566430" cy="2306556"/>
            </a:xfrm>
            <a:custGeom>
              <a:rect b="b" l="l" r="r" t="t"/>
              <a:pathLst>
                <a:path extrusionOk="0" h="2306556" w="5566430">
                  <a:moveTo>
                    <a:pt x="40478" y="0"/>
                  </a:moveTo>
                  <a:lnTo>
                    <a:pt x="5525953" y="0"/>
                  </a:lnTo>
                  <a:cubicBezTo>
                    <a:pt x="5548308" y="0"/>
                    <a:pt x="5566430" y="18122"/>
                    <a:pt x="5566430" y="40478"/>
                  </a:cubicBezTo>
                  <a:lnTo>
                    <a:pt x="5566430" y="2266079"/>
                  </a:lnTo>
                  <a:cubicBezTo>
                    <a:pt x="5566430" y="2276814"/>
                    <a:pt x="5562166" y="2287110"/>
                    <a:pt x="5554575" y="2294701"/>
                  </a:cubicBezTo>
                  <a:cubicBezTo>
                    <a:pt x="5546984" y="2302292"/>
                    <a:pt x="5536688" y="2306556"/>
                    <a:pt x="5525953" y="2306556"/>
                  </a:cubicBezTo>
                  <a:lnTo>
                    <a:pt x="40478" y="2306556"/>
                  </a:lnTo>
                  <a:cubicBezTo>
                    <a:pt x="18122" y="2306556"/>
                    <a:pt x="0" y="2288434"/>
                    <a:pt x="0" y="2266079"/>
                  </a:cubicBezTo>
                  <a:lnTo>
                    <a:pt x="0" y="40478"/>
                  </a:lnTo>
                  <a:cubicBezTo>
                    <a:pt x="0" y="29742"/>
                    <a:pt x="4265" y="19447"/>
                    <a:pt x="11856" y="11856"/>
                  </a:cubicBezTo>
                  <a:cubicBezTo>
                    <a:pt x="19447" y="4265"/>
                    <a:pt x="29742" y="0"/>
                    <a:pt x="40478" y="0"/>
                  </a:cubicBezTo>
                  <a:close/>
                </a:path>
              </a:pathLst>
            </a:custGeom>
            <a:solidFill>
              <a:srgbClr val="FFE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3" name="Google Shape;103;p2"/>
          <p:cNvSpPr/>
          <p:nvPr/>
        </p:nvSpPr>
        <p:spPr>
          <a:xfrm rot="-1919932">
            <a:off x="3664140" y="441767"/>
            <a:ext cx="2724162" cy="1173866"/>
          </a:xfrm>
          <a:custGeom>
            <a:rect b="b" l="l" r="r" t="t"/>
            <a:pathLst>
              <a:path extrusionOk="0" h="1173866" w="2724162">
                <a:moveTo>
                  <a:pt x="0" y="0"/>
                </a:moveTo>
                <a:lnTo>
                  <a:pt x="2724162" y="0"/>
                </a:lnTo>
                <a:lnTo>
                  <a:pt x="2724162" y="1173866"/>
                </a:lnTo>
                <a:lnTo>
                  <a:pt x="0" y="11738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4" name="Google Shape;104;p2"/>
          <p:cNvSpPr txBox="1"/>
          <p:nvPr/>
        </p:nvSpPr>
        <p:spPr>
          <a:xfrm>
            <a:off x="7435028" y="103493"/>
            <a:ext cx="7128791" cy="29748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295" u="none" cap="none" strike="noStrike">
                <a:solidFill>
                  <a:srgbClr val="226959"/>
                </a:solidFill>
                <a:latin typeface="Arial"/>
                <a:ea typeface="Arial"/>
                <a:cs typeface="Arial"/>
                <a:sym typeface="Arial"/>
              </a:rPr>
              <a:t>Tujuan Pembelajaran</a:t>
            </a:r>
            <a:endParaRPr/>
          </a:p>
        </p:txBody>
      </p:sp>
      <p:sp>
        <p:nvSpPr>
          <p:cNvPr id="105" name="Google Shape;105;p2"/>
          <p:cNvSpPr txBox="1"/>
          <p:nvPr/>
        </p:nvSpPr>
        <p:spPr>
          <a:xfrm>
            <a:off x="2261928" y="4470891"/>
            <a:ext cx="12894000" cy="3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68684" lvl="1" marL="737368" marR="0" rtl="0" algn="just">
              <a:lnSpc>
                <a:spcPct val="129985"/>
              </a:lnSpc>
              <a:spcBef>
                <a:spcPts val="0"/>
              </a:spcBef>
              <a:spcAft>
                <a:spcPts val="0"/>
              </a:spcAft>
              <a:buClr>
                <a:srgbClr val="226959"/>
              </a:buClr>
              <a:buSzPts val="3415"/>
              <a:buFont typeface="Arial"/>
              <a:buChar char="•"/>
            </a:pPr>
            <a:r>
              <a:rPr b="0" i="0" lang="en-US" sz="3415" u="none" cap="none" strike="noStrike">
                <a:solidFill>
                  <a:srgbClr val="226959"/>
                </a:solidFill>
                <a:latin typeface="Arial"/>
                <a:ea typeface="Arial"/>
                <a:cs typeface="Arial"/>
                <a:sym typeface="Arial"/>
              </a:rPr>
              <a:t>memahami </a:t>
            </a:r>
            <a:r>
              <a:rPr lang="en-US" sz="3415">
                <a:solidFill>
                  <a:srgbClr val="226959"/>
                </a:solidFill>
              </a:rPr>
              <a:t>bagaimana</a:t>
            </a:r>
            <a:r>
              <a:rPr b="0" i="0" lang="en-US" sz="3415" u="none" cap="none" strike="noStrike">
                <a:solidFill>
                  <a:srgbClr val="226959"/>
                </a:solidFill>
                <a:latin typeface="Arial"/>
                <a:ea typeface="Arial"/>
                <a:cs typeface="Arial"/>
                <a:sym typeface="Arial"/>
              </a:rPr>
              <a:t>  setiap koran memiliki menargetkan setiap pembaca melalui bahasa yang digunakan</a:t>
            </a:r>
            <a:endParaRPr/>
          </a:p>
          <a:p>
            <a:pPr indent="-368684" lvl="1" marL="737368" marR="0" rtl="0" algn="just">
              <a:lnSpc>
                <a:spcPct val="129985"/>
              </a:lnSpc>
              <a:spcBef>
                <a:spcPts val="0"/>
              </a:spcBef>
              <a:spcAft>
                <a:spcPts val="0"/>
              </a:spcAft>
              <a:buClr>
                <a:srgbClr val="226959"/>
              </a:buClr>
              <a:buSzPts val="3415"/>
              <a:buFont typeface="Arial"/>
              <a:buChar char="•"/>
            </a:pPr>
            <a:r>
              <a:rPr b="0" i="0" lang="en-US" sz="3415" u="none" cap="none" strike="noStrike">
                <a:solidFill>
                  <a:srgbClr val="226959"/>
                </a:solidFill>
                <a:latin typeface="Arial"/>
                <a:ea typeface="Arial"/>
                <a:cs typeface="Arial"/>
                <a:sym typeface="Arial"/>
              </a:rPr>
              <a:t>mengembangkan kemampuan untuk menulis artikel dan mengimplementasikan konvensi yang relevan pada artikel berita. </a:t>
            </a:r>
            <a:endParaRPr/>
          </a:p>
          <a:p>
            <a:pPr indent="-368684" lvl="1" marL="737368" marR="0" rtl="0" algn="just">
              <a:lnSpc>
                <a:spcPct val="129985"/>
              </a:lnSpc>
              <a:spcBef>
                <a:spcPts val="0"/>
              </a:spcBef>
              <a:spcAft>
                <a:spcPts val="0"/>
              </a:spcAft>
              <a:buClr>
                <a:srgbClr val="226959"/>
              </a:buClr>
              <a:buSzPts val="3415"/>
              <a:buFont typeface="Arial"/>
              <a:buChar char="•"/>
            </a:pPr>
            <a:r>
              <a:rPr b="0" i="0" lang="en-US" sz="3415" u="none" cap="none" strike="noStrike">
                <a:solidFill>
                  <a:srgbClr val="226959"/>
                </a:solidFill>
                <a:latin typeface="Arial"/>
                <a:ea typeface="Arial"/>
                <a:cs typeface="Arial"/>
                <a:sym typeface="Arial"/>
              </a:rPr>
              <a:t>menganalisis artikel berita</a:t>
            </a:r>
            <a:endParaRPr/>
          </a:p>
        </p:txBody>
      </p:sp>
      <p:grpSp>
        <p:nvGrpSpPr>
          <p:cNvPr id="106" name="Google Shape;106;p2"/>
          <p:cNvGrpSpPr/>
          <p:nvPr/>
        </p:nvGrpSpPr>
        <p:grpSpPr>
          <a:xfrm rot="-8739898">
            <a:off x="15027361" y="-1133962"/>
            <a:ext cx="3788855" cy="4456788"/>
            <a:chOff x="0" y="0"/>
            <a:chExt cx="5051807" cy="5942383"/>
          </a:xfrm>
        </p:grpSpPr>
        <p:sp>
          <p:nvSpPr>
            <p:cNvPr id="107" name="Google Shape;107;p2"/>
            <p:cNvSpPr/>
            <p:nvPr/>
          </p:nvSpPr>
          <p:spPr>
            <a:xfrm rot="-996455">
              <a:off x="596640" y="1063380"/>
              <a:ext cx="3702718" cy="3757371"/>
            </a:xfrm>
            <a:custGeom>
              <a:rect b="b" l="l" r="r" t="t"/>
              <a:pathLst>
                <a:path extrusionOk="0" h="3757371" w="3702718">
                  <a:moveTo>
                    <a:pt x="0" y="0"/>
                  </a:moveTo>
                  <a:lnTo>
                    <a:pt x="3702718" y="0"/>
                  </a:lnTo>
                  <a:lnTo>
                    <a:pt x="3702718" y="3757371"/>
                  </a:lnTo>
                  <a:lnTo>
                    <a:pt x="0" y="375737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08" name="Google Shape;108;p2"/>
            <p:cNvSpPr/>
            <p:nvPr/>
          </p:nvSpPr>
          <p:spPr>
            <a:xfrm rot="-996455">
              <a:off x="2828151" y="234081"/>
              <a:ext cx="1954505" cy="2168660"/>
            </a:xfrm>
            <a:custGeom>
              <a:rect b="b" l="l" r="r" t="t"/>
              <a:pathLst>
                <a:path extrusionOk="0" h="2168660" w="1954505">
                  <a:moveTo>
                    <a:pt x="0" y="0"/>
                  </a:moveTo>
                  <a:lnTo>
                    <a:pt x="1954505" y="0"/>
                  </a:lnTo>
                  <a:lnTo>
                    <a:pt x="1954505" y="2168660"/>
                  </a:lnTo>
                  <a:lnTo>
                    <a:pt x="0" y="216866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09" name="Google Shape;109;p2"/>
            <p:cNvSpPr/>
            <p:nvPr/>
          </p:nvSpPr>
          <p:spPr>
            <a:xfrm rot="1703544">
              <a:off x="194517" y="3818081"/>
              <a:ext cx="2850358" cy="1539193"/>
            </a:xfrm>
            <a:custGeom>
              <a:rect b="b" l="l" r="r" t="t"/>
              <a:pathLst>
                <a:path extrusionOk="0" h="1539193" w="2850358">
                  <a:moveTo>
                    <a:pt x="0" y="0"/>
                  </a:moveTo>
                  <a:lnTo>
                    <a:pt x="2850357" y="0"/>
                  </a:lnTo>
                  <a:lnTo>
                    <a:pt x="2850357" y="1539193"/>
                  </a:lnTo>
                  <a:lnTo>
                    <a:pt x="0" y="153919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E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3"/>
          <p:cNvGrpSpPr/>
          <p:nvPr/>
        </p:nvGrpSpPr>
        <p:grpSpPr>
          <a:xfrm>
            <a:off x="6613287" y="3018172"/>
            <a:ext cx="3981433" cy="6061774"/>
            <a:chOff x="0" y="0"/>
            <a:chExt cx="660400" cy="1005466"/>
          </a:xfrm>
        </p:grpSpPr>
        <p:sp>
          <p:nvSpPr>
            <p:cNvPr id="115" name="Google Shape;115;p3"/>
            <p:cNvSpPr/>
            <p:nvPr/>
          </p:nvSpPr>
          <p:spPr>
            <a:xfrm>
              <a:off x="0" y="0"/>
              <a:ext cx="660400" cy="1005466"/>
            </a:xfrm>
            <a:custGeom>
              <a:rect b="b" l="l" r="r" t="t"/>
              <a:pathLst>
                <a:path extrusionOk="0" h="1005466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32782"/>
                  </a:cubicBezTo>
                  <a:lnTo>
                    <a:pt x="660400" y="1005466"/>
                  </a:lnTo>
                  <a:lnTo>
                    <a:pt x="0" y="1005466"/>
                  </a:lnTo>
                  <a:lnTo>
                    <a:pt x="0" y="333281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5591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 txBox="1"/>
            <p:nvPr/>
          </p:nvSpPr>
          <p:spPr>
            <a:xfrm>
              <a:off x="0" y="88900"/>
              <a:ext cx="660400" cy="72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" name="Google Shape;117;p3"/>
          <p:cNvGrpSpPr/>
          <p:nvPr/>
        </p:nvGrpSpPr>
        <p:grpSpPr>
          <a:xfrm rot="765072">
            <a:off x="-887942" y="-808022"/>
            <a:ext cx="4559365" cy="5363129"/>
            <a:chOff x="0" y="0"/>
            <a:chExt cx="6079154" cy="7150838"/>
          </a:xfrm>
        </p:grpSpPr>
        <p:sp>
          <p:nvSpPr>
            <p:cNvPr id="118" name="Google Shape;118;p3"/>
            <p:cNvSpPr/>
            <p:nvPr/>
          </p:nvSpPr>
          <p:spPr>
            <a:xfrm rot="-996455">
              <a:off x="717973" y="1279631"/>
              <a:ext cx="4455711" cy="4521478"/>
            </a:xfrm>
            <a:custGeom>
              <a:rect b="b" l="l" r="r" t="t"/>
              <a:pathLst>
                <a:path extrusionOk="0" h="4521478" w="4455711">
                  <a:moveTo>
                    <a:pt x="0" y="0"/>
                  </a:moveTo>
                  <a:lnTo>
                    <a:pt x="4455711" y="0"/>
                  </a:lnTo>
                  <a:lnTo>
                    <a:pt x="4455711" y="4521478"/>
                  </a:lnTo>
                  <a:lnTo>
                    <a:pt x="0" y="452147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19" name="Google Shape;119;p3"/>
            <p:cNvSpPr/>
            <p:nvPr/>
          </p:nvSpPr>
          <p:spPr>
            <a:xfrm rot="-996455">
              <a:off x="3403290" y="281684"/>
              <a:ext cx="2351977" cy="2609683"/>
            </a:xfrm>
            <a:custGeom>
              <a:rect b="b" l="l" r="r" t="t"/>
              <a:pathLst>
                <a:path extrusionOk="0" h="2609683" w="2351977">
                  <a:moveTo>
                    <a:pt x="0" y="0"/>
                  </a:moveTo>
                  <a:lnTo>
                    <a:pt x="2351977" y="0"/>
                  </a:lnTo>
                  <a:lnTo>
                    <a:pt x="2351977" y="2609683"/>
                  </a:lnTo>
                  <a:lnTo>
                    <a:pt x="0" y="260968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20" name="Google Shape;120;p3"/>
            <p:cNvSpPr/>
            <p:nvPr/>
          </p:nvSpPr>
          <p:spPr>
            <a:xfrm rot="1703544">
              <a:off x="234074" y="4594533"/>
              <a:ext cx="3430012" cy="1852207"/>
            </a:xfrm>
            <a:custGeom>
              <a:rect b="b" l="l" r="r" t="t"/>
              <a:pathLst>
                <a:path extrusionOk="0" h="1852207" w="3430012">
                  <a:moveTo>
                    <a:pt x="0" y="0"/>
                  </a:moveTo>
                  <a:lnTo>
                    <a:pt x="3430012" y="0"/>
                  </a:lnTo>
                  <a:lnTo>
                    <a:pt x="3430012" y="1852207"/>
                  </a:lnTo>
                  <a:lnTo>
                    <a:pt x="0" y="185220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  <p:grpSp>
        <p:nvGrpSpPr>
          <p:cNvPr id="121" name="Google Shape;121;p3"/>
          <p:cNvGrpSpPr/>
          <p:nvPr/>
        </p:nvGrpSpPr>
        <p:grpSpPr>
          <a:xfrm>
            <a:off x="1816937" y="3018172"/>
            <a:ext cx="3981433" cy="6061774"/>
            <a:chOff x="0" y="0"/>
            <a:chExt cx="660400" cy="1005466"/>
          </a:xfrm>
        </p:grpSpPr>
        <p:sp>
          <p:nvSpPr>
            <p:cNvPr id="122" name="Google Shape;122;p3"/>
            <p:cNvSpPr/>
            <p:nvPr/>
          </p:nvSpPr>
          <p:spPr>
            <a:xfrm>
              <a:off x="0" y="0"/>
              <a:ext cx="660400" cy="1005466"/>
            </a:xfrm>
            <a:custGeom>
              <a:rect b="b" l="l" r="r" t="t"/>
              <a:pathLst>
                <a:path extrusionOk="0" h="1005466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32782"/>
                  </a:cubicBezTo>
                  <a:lnTo>
                    <a:pt x="660400" y="1005466"/>
                  </a:lnTo>
                  <a:lnTo>
                    <a:pt x="0" y="1005466"/>
                  </a:lnTo>
                  <a:lnTo>
                    <a:pt x="0" y="333281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5591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 txBox="1"/>
            <p:nvPr/>
          </p:nvSpPr>
          <p:spPr>
            <a:xfrm>
              <a:off x="0" y="88900"/>
              <a:ext cx="660400" cy="72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4" name="Google Shape;124;p3"/>
          <p:cNvSpPr/>
          <p:nvPr/>
        </p:nvSpPr>
        <p:spPr>
          <a:xfrm rot="-1486891">
            <a:off x="12176626" y="8556260"/>
            <a:ext cx="6503106" cy="1404080"/>
          </a:xfrm>
          <a:custGeom>
            <a:rect b="b" l="l" r="r" t="t"/>
            <a:pathLst>
              <a:path extrusionOk="0" h="1404080" w="6503106">
                <a:moveTo>
                  <a:pt x="0" y="0"/>
                </a:moveTo>
                <a:lnTo>
                  <a:pt x="6503106" y="0"/>
                </a:lnTo>
                <a:lnTo>
                  <a:pt x="6503106" y="1404080"/>
                </a:lnTo>
                <a:lnTo>
                  <a:pt x="0" y="14040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5" name="Google Shape;125;p3"/>
          <p:cNvSpPr/>
          <p:nvPr/>
        </p:nvSpPr>
        <p:spPr>
          <a:xfrm rot="-9999594">
            <a:off x="13837056" y="-694772"/>
            <a:ext cx="4554595" cy="4281319"/>
          </a:xfrm>
          <a:custGeom>
            <a:rect b="b" l="l" r="r" t="t"/>
            <a:pathLst>
              <a:path extrusionOk="0" h="4281319" w="4554595">
                <a:moveTo>
                  <a:pt x="0" y="0"/>
                </a:moveTo>
                <a:lnTo>
                  <a:pt x="4554595" y="0"/>
                </a:lnTo>
                <a:lnTo>
                  <a:pt x="4554595" y="4281318"/>
                </a:lnTo>
                <a:lnTo>
                  <a:pt x="0" y="42813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26" name="Google Shape;126;p3"/>
          <p:cNvGrpSpPr/>
          <p:nvPr/>
        </p:nvGrpSpPr>
        <p:grpSpPr>
          <a:xfrm>
            <a:off x="11413870" y="3018172"/>
            <a:ext cx="3981433" cy="6061774"/>
            <a:chOff x="0" y="0"/>
            <a:chExt cx="660400" cy="1005466"/>
          </a:xfrm>
        </p:grpSpPr>
        <p:sp>
          <p:nvSpPr>
            <p:cNvPr id="127" name="Google Shape;127;p3"/>
            <p:cNvSpPr/>
            <p:nvPr/>
          </p:nvSpPr>
          <p:spPr>
            <a:xfrm>
              <a:off x="0" y="0"/>
              <a:ext cx="660400" cy="1005466"/>
            </a:xfrm>
            <a:custGeom>
              <a:rect b="b" l="l" r="r" t="t"/>
              <a:pathLst>
                <a:path extrusionOk="0" h="1005466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32782"/>
                  </a:cubicBezTo>
                  <a:lnTo>
                    <a:pt x="660400" y="1005466"/>
                  </a:lnTo>
                  <a:lnTo>
                    <a:pt x="0" y="1005466"/>
                  </a:lnTo>
                  <a:lnTo>
                    <a:pt x="0" y="333281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5591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"/>
            <p:cNvSpPr txBox="1"/>
            <p:nvPr/>
          </p:nvSpPr>
          <p:spPr>
            <a:xfrm>
              <a:off x="0" y="88900"/>
              <a:ext cx="660400" cy="72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9" name="Google Shape;129;p3"/>
          <p:cNvSpPr txBox="1"/>
          <p:nvPr/>
        </p:nvSpPr>
        <p:spPr>
          <a:xfrm>
            <a:off x="5026221" y="714375"/>
            <a:ext cx="7155566" cy="20040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99" u="none" cap="none" strike="noStrike">
                <a:solidFill>
                  <a:srgbClr val="226959"/>
                </a:solidFill>
                <a:latin typeface="Arial"/>
                <a:ea typeface="Arial"/>
                <a:cs typeface="Arial"/>
                <a:sym typeface="Arial"/>
              </a:rPr>
              <a:t>ATL</a:t>
            </a:r>
            <a:endParaRPr/>
          </a:p>
        </p:txBody>
      </p:sp>
      <p:sp>
        <p:nvSpPr>
          <p:cNvPr id="130" name="Google Shape;130;p3"/>
          <p:cNvSpPr txBox="1"/>
          <p:nvPr/>
        </p:nvSpPr>
        <p:spPr>
          <a:xfrm>
            <a:off x="7156419" y="4915941"/>
            <a:ext cx="2895169" cy="12610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3" u="none" cap="none" strike="noStrike">
                <a:solidFill>
                  <a:srgbClr val="FFFBEE"/>
                </a:solidFill>
                <a:latin typeface="Arial"/>
                <a:ea typeface="Arial"/>
                <a:cs typeface="Arial"/>
                <a:sym typeface="Arial"/>
              </a:rPr>
              <a:t>RESEARCH SKILLS</a:t>
            </a:r>
            <a:endParaRPr/>
          </a:p>
        </p:txBody>
      </p:sp>
      <p:sp>
        <p:nvSpPr>
          <p:cNvPr id="131" name="Google Shape;131;p3"/>
          <p:cNvSpPr txBox="1"/>
          <p:nvPr/>
        </p:nvSpPr>
        <p:spPr>
          <a:xfrm>
            <a:off x="2354101" y="4788036"/>
            <a:ext cx="2382760" cy="12610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3" u="none" cap="none" strike="noStrike">
                <a:solidFill>
                  <a:srgbClr val="FFFBEE"/>
                </a:solidFill>
                <a:latin typeface="Arial"/>
                <a:ea typeface="Arial"/>
                <a:cs typeface="Arial"/>
                <a:sym typeface="Arial"/>
              </a:rPr>
              <a:t>THINKING SKILLS</a:t>
            </a:r>
            <a:endParaRPr/>
          </a:p>
        </p:txBody>
      </p:sp>
      <p:sp>
        <p:nvSpPr>
          <p:cNvPr id="132" name="Google Shape;132;p3"/>
          <p:cNvSpPr txBox="1"/>
          <p:nvPr/>
        </p:nvSpPr>
        <p:spPr>
          <a:xfrm>
            <a:off x="11636020" y="5380447"/>
            <a:ext cx="3759300" cy="11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03" u="none" cap="none" strike="noStrike">
                <a:solidFill>
                  <a:srgbClr val="FFFBEE"/>
                </a:solidFill>
                <a:latin typeface="Arial"/>
                <a:ea typeface="Arial"/>
                <a:cs typeface="Arial"/>
                <a:sym typeface="Arial"/>
              </a:rPr>
              <a:t>COMMUNICATION SKILLS</a:t>
            </a:r>
            <a:endParaRPr sz="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E147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"/>
          <p:cNvSpPr/>
          <p:nvPr/>
        </p:nvSpPr>
        <p:spPr>
          <a:xfrm rot="10800000">
            <a:off x="8192012" y="-292943"/>
            <a:ext cx="9927349" cy="6894995"/>
          </a:xfrm>
          <a:custGeom>
            <a:rect b="b" l="l" r="r" t="t"/>
            <a:pathLst>
              <a:path extrusionOk="0" h="6894995" w="9927349">
                <a:moveTo>
                  <a:pt x="0" y="0"/>
                </a:moveTo>
                <a:lnTo>
                  <a:pt x="9927348" y="0"/>
                </a:lnTo>
                <a:lnTo>
                  <a:pt x="9927348" y="6894995"/>
                </a:lnTo>
                <a:lnTo>
                  <a:pt x="0" y="68949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8" name="Google Shape;138;p4"/>
          <p:cNvSpPr/>
          <p:nvPr/>
        </p:nvSpPr>
        <p:spPr>
          <a:xfrm>
            <a:off x="1182628" y="2807946"/>
            <a:ext cx="6333923" cy="6333923"/>
          </a:xfrm>
          <a:custGeom>
            <a:rect b="b" l="l" r="r" t="t"/>
            <a:pathLst>
              <a:path extrusionOk="0" h="3282950" w="3282950">
                <a:moveTo>
                  <a:pt x="0" y="0"/>
                </a:moveTo>
                <a:lnTo>
                  <a:pt x="2532380" y="0"/>
                </a:lnTo>
                <a:cubicBezTo>
                  <a:pt x="2946400" y="0"/>
                  <a:pt x="3282950" y="336550"/>
                  <a:pt x="3282950" y="750570"/>
                </a:cubicBezTo>
                <a:lnTo>
                  <a:pt x="3282950" y="750570"/>
                </a:lnTo>
                <a:lnTo>
                  <a:pt x="3282950" y="3282950"/>
                </a:lnTo>
                <a:lnTo>
                  <a:pt x="3282950" y="3282950"/>
                </a:lnTo>
                <a:lnTo>
                  <a:pt x="0" y="3282950"/>
                </a:lnTo>
                <a:lnTo>
                  <a:pt x="0" y="328295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40172" r="-60828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" name="Google Shape;139;p4"/>
          <p:cNvGrpSpPr/>
          <p:nvPr/>
        </p:nvGrpSpPr>
        <p:grpSpPr>
          <a:xfrm>
            <a:off x="8360651" y="3917574"/>
            <a:ext cx="8646758" cy="5224296"/>
            <a:chOff x="0" y="-38100"/>
            <a:chExt cx="2277336" cy="1375946"/>
          </a:xfrm>
        </p:grpSpPr>
        <p:sp>
          <p:nvSpPr>
            <p:cNvPr id="140" name="Google Shape;140;p4"/>
            <p:cNvSpPr/>
            <p:nvPr/>
          </p:nvSpPr>
          <p:spPr>
            <a:xfrm>
              <a:off x="0" y="0"/>
              <a:ext cx="2277336" cy="1337846"/>
            </a:xfrm>
            <a:custGeom>
              <a:rect b="b" l="l" r="r" t="t"/>
              <a:pathLst>
                <a:path extrusionOk="0" h="1337846" w="2277336">
                  <a:moveTo>
                    <a:pt x="70733" y="0"/>
                  </a:moveTo>
                  <a:lnTo>
                    <a:pt x="2206603" y="0"/>
                  </a:lnTo>
                  <a:cubicBezTo>
                    <a:pt x="2225362" y="0"/>
                    <a:pt x="2243353" y="7452"/>
                    <a:pt x="2256618" y="20717"/>
                  </a:cubicBezTo>
                  <a:cubicBezTo>
                    <a:pt x="2269883" y="33982"/>
                    <a:pt x="2277336" y="51973"/>
                    <a:pt x="2277336" y="70733"/>
                  </a:cubicBezTo>
                  <a:lnTo>
                    <a:pt x="2277336" y="1267113"/>
                  </a:lnTo>
                  <a:cubicBezTo>
                    <a:pt x="2277336" y="1285873"/>
                    <a:pt x="2269883" y="1303864"/>
                    <a:pt x="2256618" y="1317129"/>
                  </a:cubicBezTo>
                  <a:cubicBezTo>
                    <a:pt x="2243353" y="1330394"/>
                    <a:pt x="2225362" y="1337846"/>
                    <a:pt x="2206603" y="1337846"/>
                  </a:cubicBezTo>
                  <a:lnTo>
                    <a:pt x="70733" y="1337846"/>
                  </a:lnTo>
                  <a:cubicBezTo>
                    <a:pt x="51973" y="1337846"/>
                    <a:pt x="33982" y="1330394"/>
                    <a:pt x="20717" y="1317129"/>
                  </a:cubicBezTo>
                  <a:cubicBezTo>
                    <a:pt x="7452" y="1303864"/>
                    <a:pt x="0" y="1285873"/>
                    <a:pt x="0" y="1267113"/>
                  </a:cubicBezTo>
                  <a:lnTo>
                    <a:pt x="0" y="70733"/>
                  </a:lnTo>
                  <a:cubicBezTo>
                    <a:pt x="0" y="51973"/>
                    <a:pt x="7452" y="33982"/>
                    <a:pt x="20717" y="20717"/>
                  </a:cubicBezTo>
                  <a:cubicBezTo>
                    <a:pt x="33982" y="7452"/>
                    <a:pt x="51973" y="0"/>
                    <a:pt x="70733" y="0"/>
                  </a:cubicBezTo>
                  <a:close/>
                </a:path>
              </a:pathLst>
            </a:custGeom>
            <a:solidFill>
              <a:srgbClr val="FFF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2" name="Google Shape;142;p4"/>
          <p:cNvSpPr txBox="1"/>
          <p:nvPr/>
        </p:nvSpPr>
        <p:spPr>
          <a:xfrm>
            <a:off x="9499597" y="1931501"/>
            <a:ext cx="7759703" cy="21127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696" u="none" cap="none" strike="noStrike">
                <a:solidFill>
                  <a:srgbClr val="226959"/>
                </a:solidFill>
                <a:latin typeface="Arial"/>
                <a:ea typeface="Arial"/>
                <a:cs typeface="Arial"/>
                <a:sym typeface="Arial"/>
              </a:rPr>
              <a:t>Konsep </a:t>
            </a:r>
            <a:endParaRPr/>
          </a:p>
        </p:txBody>
      </p:sp>
      <p:sp>
        <p:nvSpPr>
          <p:cNvPr id="143" name="Google Shape;143;p4"/>
          <p:cNvSpPr txBox="1"/>
          <p:nvPr/>
        </p:nvSpPr>
        <p:spPr>
          <a:xfrm>
            <a:off x="9093840" y="4585834"/>
            <a:ext cx="7180381" cy="34228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300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484" u="none" cap="none" strike="noStrike">
                <a:solidFill>
                  <a:srgbClr val="226959"/>
                </a:solidFill>
                <a:latin typeface="Arial"/>
                <a:ea typeface="Arial"/>
                <a:cs typeface="Arial"/>
                <a:sym typeface="Arial"/>
              </a:rPr>
              <a:t>Perspektif:</a:t>
            </a:r>
            <a:endParaRPr/>
          </a:p>
          <a:p>
            <a:pPr indent="0" lvl="0" marL="0" marR="0" rtl="0" algn="just">
              <a:lnSpc>
                <a:spcPct val="1299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484" u="none" cap="none" strike="noStrike">
              <a:solidFill>
                <a:srgbClr val="226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300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484" u="none" cap="none" strike="noStrike">
                <a:solidFill>
                  <a:srgbClr val="226959"/>
                </a:solidFill>
                <a:latin typeface="Arial"/>
                <a:ea typeface="Arial"/>
                <a:cs typeface="Arial"/>
                <a:sym typeface="Arial"/>
              </a:rPr>
              <a:t>Bagaimana teks-teks artikel berita menyajikan hal sama dengan berbagai perspektif?</a:t>
            </a:r>
            <a:endParaRPr/>
          </a:p>
          <a:p>
            <a:pPr indent="0" lvl="0" marL="0" marR="0" rtl="0" algn="just">
              <a:lnSpc>
                <a:spcPct val="1299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484" u="none" cap="none" strike="noStrike">
              <a:solidFill>
                <a:srgbClr val="226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E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5"/>
          <p:cNvSpPr/>
          <p:nvPr/>
        </p:nvSpPr>
        <p:spPr>
          <a:xfrm>
            <a:off x="-1817225" y="4623553"/>
            <a:ext cx="6666782" cy="9269494"/>
          </a:xfrm>
          <a:custGeom>
            <a:rect b="b" l="l" r="r" t="t"/>
            <a:pathLst>
              <a:path extrusionOk="0" h="9269494" w="6666782">
                <a:moveTo>
                  <a:pt x="0" y="0"/>
                </a:moveTo>
                <a:lnTo>
                  <a:pt x="6666783" y="0"/>
                </a:lnTo>
                <a:lnTo>
                  <a:pt x="6666783" y="9269494"/>
                </a:lnTo>
                <a:lnTo>
                  <a:pt x="0" y="92694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9" name="Google Shape;149;p5"/>
          <p:cNvSpPr/>
          <p:nvPr/>
        </p:nvSpPr>
        <p:spPr>
          <a:xfrm>
            <a:off x="13925909" y="-1922290"/>
            <a:ext cx="6666782" cy="9269494"/>
          </a:xfrm>
          <a:custGeom>
            <a:rect b="b" l="l" r="r" t="t"/>
            <a:pathLst>
              <a:path extrusionOk="0" h="9269494" w="6666782">
                <a:moveTo>
                  <a:pt x="0" y="0"/>
                </a:moveTo>
                <a:lnTo>
                  <a:pt x="6666782" y="0"/>
                </a:lnTo>
                <a:lnTo>
                  <a:pt x="6666782" y="9269495"/>
                </a:lnTo>
                <a:lnTo>
                  <a:pt x="0" y="92694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50" name="Google Shape;150;p5"/>
          <p:cNvGrpSpPr/>
          <p:nvPr/>
        </p:nvGrpSpPr>
        <p:grpSpPr>
          <a:xfrm rot="5400000">
            <a:off x="10764225" y="1145674"/>
            <a:ext cx="3981438" cy="8163559"/>
            <a:chOff x="0" y="0"/>
            <a:chExt cx="660400" cy="1354089"/>
          </a:xfrm>
        </p:grpSpPr>
        <p:sp>
          <p:nvSpPr>
            <p:cNvPr id="151" name="Google Shape;151;p5"/>
            <p:cNvSpPr/>
            <p:nvPr/>
          </p:nvSpPr>
          <p:spPr>
            <a:xfrm>
              <a:off x="0" y="0"/>
              <a:ext cx="457831" cy="1354089"/>
            </a:xfrm>
            <a:custGeom>
              <a:rect b="b" l="l" r="r" t="t"/>
              <a:pathLst>
                <a:path extrusionOk="0" h="1354089" w="457831">
                  <a:moveTo>
                    <a:pt x="152693" y="19070"/>
                  </a:moveTo>
                  <a:cubicBezTo>
                    <a:pt x="176089" y="7556"/>
                    <a:pt x="202849" y="0"/>
                    <a:pt x="229039" y="0"/>
                  </a:cubicBezTo>
                  <a:cubicBezTo>
                    <a:pt x="255230" y="0"/>
                    <a:pt x="280431" y="6476"/>
                    <a:pt x="303656" y="17990"/>
                  </a:cubicBezTo>
                  <a:cubicBezTo>
                    <a:pt x="304151" y="18350"/>
                    <a:pt x="304645" y="18350"/>
                    <a:pt x="305138" y="18710"/>
                  </a:cubicBezTo>
                  <a:cubicBezTo>
                    <a:pt x="392356" y="64765"/>
                    <a:pt x="456596" y="186379"/>
                    <a:pt x="457831" y="340526"/>
                  </a:cubicBezTo>
                  <a:lnTo>
                    <a:pt x="457831" y="1354089"/>
                  </a:lnTo>
                  <a:lnTo>
                    <a:pt x="0" y="1354089"/>
                  </a:lnTo>
                  <a:lnTo>
                    <a:pt x="0" y="341278"/>
                  </a:lnTo>
                  <a:cubicBezTo>
                    <a:pt x="1235" y="185660"/>
                    <a:pt x="64487" y="64045"/>
                    <a:pt x="152693" y="19070"/>
                  </a:cubicBezTo>
                  <a:close/>
                </a:path>
              </a:pathLst>
            </a:custGeom>
            <a:solidFill>
              <a:srgbClr val="F7EF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5"/>
            <p:cNvSpPr txBox="1"/>
            <p:nvPr/>
          </p:nvSpPr>
          <p:spPr>
            <a:xfrm>
              <a:off x="0" y="88900"/>
              <a:ext cx="660400" cy="72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3" name="Google Shape;153;p5"/>
          <p:cNvSpPr/>
          <p:nvPr/>
        </p:nvSpPr>
        <p:spPr>
          <a:xfrm>
            <a:off x="1516166" y="2974453"/>
            <a:ext cx="6283872" cy="6283846"/>
          </a:xfrm>
          <a:custGeom>
            <a:rect b="b" l="l" r="r" t="t"/>
            <a:pathLst>
              <a:path extrusionOk="0" h="6349974" w="635000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25469" r="-25469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5"/>
          <p:cNvSpPr txBox="1"/>
          <p:nvPr/>
        </p:nvSpPr>
        <p:spPr>
          <a:xfrm>
            <a:off x="7394051" y="714375"/>
            <a:ext cx="9561141" cy="20040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99" u="none" cap="none" strike="noStrike">
                <a:solidFill>
                  <a:srgbClr val="FFE147"/>
                </a:solidFill>
                <a:latin typeface="Arial"/>
                <a:ea typeface="Arial"/>
                <a:cs typeface="Arial"/>
                <a:sym typeface="Arial"/>
              </a:rPr>
              <a:t>TOK </a:t>
            </a:r>
            <a:endParaRPr/>
          </a:p>
        </p:txBody>
      </p:sp>
      <p:sp>
        <p:nvSpPr>
          <p:cNvPr id="155" name="Google Shape;155;p5"/>
          <p:cNvSpPr txBox="1"/>
          <p:nvPr/>
        </p:nvSpPr>
        <p:spPr>
          <a:xfrm>
            <a:off x="8957655" y="3464585"/>
            <a:ext cx="6433933" cy="22798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300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484" u="none" cap="none" strike="noStrike">
                <a:solidFill>
                  <a:srgbClr val="226959"/>
                </a:solidFill>
                <a:latin typeface="Arial"/>
                <a:ea typeface="Arial"/>
                <a:cs typeface="Arial"/>
                <a:sym typeface="Arial"/>
              </a:rPr>
              <a:t>Bagaimana kamu dapat mengidentifikasi bahwa bahasa yang digunakan pada artikel berita itu bias?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E147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6"/>
          <p:cNvSpPr/>
          <p:nvPr/>
        </p:nvSpPr>
        <p:spPr>
          <a:xfrm>
            <a:off x="7837666" y="7638528"/>
            <a:ext cx="3677875" cy="3239543"/>
          </a:xfrm>
          <a:custGeom>
            <a:rect b="b" l="l" r="r" t="t"/>
            <a:pathLst>
              <a:path extrusionOk="0" h="3239543" w="3677875">
                <a:moveTo>
                  <a:pt x="0" y="0"/>
                </a:moveTo>
                <a:lnTo>
                  <a:pt x="3677875" y="0"/>
                </a:lnTo>
                <a:lnTo>
                  <a:pt x="3677875" y="3239544"/>
                </a:lnTo>
                <a:lnTo>
                  <a:pt x="0" y="32395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61" name="Google Shape;161;p6"/>
          <p:cNvGrpSpPr/>
          <p:nvPr/>
        </p:nvGrpSpPr>
        <p:grpSpPr>
          <a:xfrm>
            <a:off x="4711659" y="3398213"/>
            <a:ext cx="8022531" cy="3708291"/>
            <a:chOff x="0" y="-38100"/>
            <a:chExt cx="2112930" cy="976669"/>
          </a:xfrm>
        </p:grpSpPr>
        <p:sp>
          <p:nvSpPr>
            <p:cNvPr id="162" name="Google Shape;162;p6"/>
            <p:cNvSpPr/>
            <p:nvPr/>
          </p:nvSpPr>
          <p:spPr>
            <a:xfrm>
              <a:off x="0" y="0"/>
              <a:ext cx="2112930" cy="938569"/>
            </a:xfrm>
            <a:custGeom>
              <a:rect b="b" l="l" r="r" t="t"/>
              <a:pathLst>
                <a:path extrusionOk="0" h="938569" w="2112930">
                  <a:moveTo>
                    <a:pt x="49216" y="0"/>
                  </a:moveTo>
                  <a:lnTo>
                    <a:pt x="2063714" y="0"/>
                  </a:lnTo>
                  <a:cubicBezTo>
                    <a:pt x="2090895" y="0"/>
                    <a:pt x="2112930" y="22035"/>
                    <a:pt x="2112930" y="49216"/>
                  </a:cubicBezTo>
                  <a:lnTo>
                    <a:pt x="2112930" y="889353"/>
                  </a:lnTo>
                  <a:cubicBezTo>
                    <a:pt x="2112930" y="916534"/>
                    <a:pt x="2090895" y="938569"/>
                    <a:pt x="2063714" y="938569"/>
                  </a:cubicBezTo>
                  <a:lnTo>
                    <a:pt x="49216" y="938569"/>
                  </a:lnTo>
                  <a:cubicBezTo>
                    <a:pt x="22035" y="938569"/>
                    <a:pt x="0" y="916534"/>
                    <a:pt x="0" y="889353"/>
                  </a:cubicBezTo>
                  <a:lnTo>
                    <a:pt x="0" y="49216"/>
                  </a:lnTo>
                  <a:cubicBezTo>
                    <a:pt x="0" y="22035"/>
                    <a:pt x="22035" y="0"/>
                    <a:pt x="49216" y="0"/>
                  </a:cubicBezTo>
                  <a:close/>
                </a:path>
              </a:pathLst>
            </a:custGeom>
            <a:solidFill>
              <a:srgbClr val="FAF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6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4" name="Google Shape;164;p6"/>
          <p:cNvSpPr/>
          <p:nvPr/>
        </p:nvSpPr>
        <p:spPr>
          <a:xfrm>
            <a:off x="15872673" y="-595090"/>
            <a:ext cx="3244253" cy="3247580"/>
          </a:xfrm>
          <a:custGeom>
            <a:rect b="b" l="l" r="r" t="t"/>
            <a:pathLst>
              <a:path extrusionOk="0" h="3247580" w="3244253">
                <a:moveTo>
                  <a:pt x="0" y="0"/>
                </a:moveTo>
                <a:lnTo>
                  <a:pt x="3244253" y="0"/>
                </a:lnTo>
                <a:lnTo>
                  <a:pt x="3244253" y="3247580"/>
                </a:lnTo>
                <a:lnTo>
                  <a:pt x="0" y="32475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5" name="Google Shape;165;p6"/>
          <p:cNvSpPr txBox="1"/>
          <p:nvPr/>
        </p:nvSpPr>
        <p:spPr>
          <a:xfrm>
            <a:off x="2537640" y="1549649"/>
            <a:ext cx="13212720" cy="14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97" u="none" cap="none" strike="noStrike">
                <a:solidFill>
                  <a:srgbClr val="226959"/>
                </a:solidFill>
                <a:latin typeface="Arial"/>
                <a:ea typeface="Arial"/>
                <a:cs typeface="Arial"/>
                <a:sym typeface="Arial"/>
              </a:rPr>
              <a:t>Carilah arti kata-kata berikut</a:t>
            </a:r>
            <a:endParaRPr/>
          </a:p>
        </p:txBody>
      </p:sp>
      <p:sp>
        <p:nvSpPr>
          <p:cNvPr id="166" name="Google Shape;166;p6"/>
          <p:cNvSpPr txBox="1"/>
          <p:nvPr/>
        </p:nvSpPr>
        <p:spPr>
          <a:xfrm>
            <a:off x="5300850" y="4165721"/>
            <a:ext cx="7180381" cy="22798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76238" lvl="1" marL="752478" marR="0" rtl="0" algn="just">
              <a:lnSpc>
                <a:spcPct val="130022"/>
              </a:lnSpc>
              <a:spcBef>
                <a:spcPts val="0"/>
              </a:spcBef>
              <a:spcAft>
                <a:spcPts val="0"/>
              </a:spcAft>
              <a:buClr>
                <a:srgbClr val="226959"/>
              </a:buClr>
              <a:buSzPts val="3484"/>
              <a:buFont typeface="Arial"/>
              <a:buChar char="•"/>
            </a:pPr>
            <a:r>
              <a:rPr b="0" i="0" lang="en-US" sz="3484" u="none" cap="none" strike="noStrike">
                <a:solidFill>
                  <a:srgbClr val="226959"/>
                </a:solidFill>
                <a:latin typeface="Arial"/>
                <a:ea typeface="Arial"/>
                <a:cs typeface="Arial"/>
                <a:sym typeface="Arial"/>
              </a:rPr>
              <a:t>news satire</a:t>
            </a:r>
            <a:endParaRPr/>
          </a:p>
          <a:p>
            <a:pPr indent="-376238" lvl="1" marL="752478" marR="0" rtl="0" algn="just">
              <a:lnSpc>
                <a:spcPct val="130022"/>
              </a:lnSpc>
              <a:spcBef>
                <a:spcPts val="0"/>
              </a:spcBef>
              <a:spcAft>
                <a:spcPts val="0"/>
              </a:spcAft>
              <a:buClr>
                <a:srgbClr val="226959"/>
              </a:buClr>
              <a:buSzPts val="3484"/>
              <a:buFont typeface="Arial"/>
              <a:buChar char="•"/>
            </a:pPr>
            <a:r>
              <a:rPr b="0" i="0" lang="en-US" sz="3484" u="none" cap="none" strike="noStrike">
                <a:solidFill>
                  <a:srgbClr val="226959"/>
                </a:solidFill>
                <a:latin typeface="Arial"/>
                <a:ea typeface="Arial"/>
                <a:cs typeface="Arial"/>
                <a:sym typeface="Arial"/>
              </a:rPr>
              <a:t>fake news</a:t>
            </a:r>
            <a:endParaRPr/>
          </a:p>
          <a:p>
            <a:pPr indent="-376238" lvl="1" marL="752478" marR="0" rtl="0" algn="just">
              <a:lnSpc>
                <a:spcPct val="130022"/>
              </a:lnSpc>
              <a:spcBef>
                <a:spcPts val="0"/>
              </a:spcBef>
              <a:spcAft>
                <a:spcPts val="0"/>
              </a:spcAft>
              <a:buClr>
                <a:srgbClr val="226959"/>
              </a:buClr>
              <a:buSzPts val="3484"/>
              <a:buFont typeface="Arial"/>
              <a:buChar char="•"/>
            </a:pPr>
            <a:r>
              <a:rPr b="0" i="0" lang="en-US" sz="3484" u="none" cap="none" strike="noStrike">
                <a:solidFill>
                  <a:srgbClr val="226959"/>
                </a:solidFill>
                <a:latin typeface="Arial"/>
                <a:ea typeface="Arial"/>
                <a:cs typeface="Arial"/>
                <a:sym typeface="Arial"/>
              </a:rPr>
              <a:t>click bait</a:t>
            </a:r>
            <a:endParaRPr/>
          </a:p>
          <a:p>
            <a:pPr indent="-376238" lvl="1" marL="752478" marR="0" rtl="0" algn="just">
              <a:lnSpc>
                <a:spcPct val="130022"/>
              </a:lnSpc>
              <a:spcBef>
                <a:spcPts val="0"/>
              </a:spcBef>
              <a:spcAft>
                <a:spcPts val="0"/>
              </a:spcAft>
              <a:buClr>
                <a:srgbClr val="226959"/>
              </a:buClr>
              <a:buSzPts val="3484"/>
              <a:buFont typeface="Arial"/>
              <a:buChar char="•"/>
            </a:pPr>
            <a:r>
              <a:rPr b="0" i="0" lang="en-US" sz="3484" u="none" cap="none" strike="noStrike">
                <a:solidFill>
                  <a:srgbClr val="226959"/>
                </a:solidFill>
                <a:latin typeface="Arial"/>
                <a:ea typeface="Arial"/>
                <a:cs typeface="Arial"/>
                <a:sym typeface="Arial"/>
              </a:rPr>
              <a:t>disinformation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6959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"/>
          <p:cNvSpPr/>
          <p:nvPr/>
        </p:nvSpPr>
        <p:spPr>
          <a:xfrm rot="10800000">
            <a:off x="12826679" y="6041608"/>
            <a:ext cx="5461321" cy="6068135"/>
          </a:xfrm>
          <a:custGeom>
            <a:rect b="b" l="l" r="r" t="t"/>
            <a:pathLst>
              <a:path extrusionOk="0" h="6068135" w="5461321">
                <a:moveTo>
                  <a:pt x="5461321" y="6068135"/>
                </a:moveTo>
                <a:lnTo>
                  <a:pt x="0" y="6068135"/>
                </a:lnTo>
                <a:lnTo>
                  <a:pt x="0" y="0"/>
                </a:lnTo>
                <a:lnTo>
                  <a:pt x="5461321" y="0"/>
                </a:lnTo>
                <a:lnTo>
                  <a:pt x="5461321" y="606813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2" name="Google Shape;172;p7"/>
          <p:cNvSpPr/>
          <p:nvPr/>
        </p:nvSpPr>
        <p:spPr>
          <a:xfrm flipH="1" rot="-946185">
            <a:off x="4476734" y="8072992"/>
            <a:ext cx="5714777" cy="2005367"/>
          </a:xfrm>
          <a:custGeom>
            <a:rect b="b" l="l" r="r" t="t"/>
            <a:pathLst>
              <a:path extrusionOk="0" h="2005367" w="5714777">
                <a:moveTo>
                  <a:pt x="5714777" y="0"/>
                </a:moveTo>
                <a:lnTo>
                  <a:pt x="0" y="0"/>
                </a:lnTo>
                <a:lnTo>
                  <a:pt x="0" y="2005367"/>
                </a:lnTo>
                <a:lnTo>
                  <a:pt x="5714777" y="2005367"/>
                </a:lnTo>
                <a:lnTo>
                  <a:pt x="5714777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3" name="Google Shape;173;p7"/>
          <p:cNvSpPr txBox="1"/>
          <p:nvPr/>
        </p:nvSpPr>
        <p:spPr>
          <a:xfrm>
            <a:off x="691421" y="2604047"/>
            <a:ext cx="16230600" cy="71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69110" lvl="1" marL="1027122" marR="0" rtl="0" algn="just">
              <a:lnSpc>
                <a:spcPct val="129997"/>
              </a:lnSpc>
              <a:spcBef>
                <a:spcPts val="0"/>
              </a:spcBef>
              <a:spcAft>
                <a:spcPts val="0"/>
              </a:spcAft>
              <a:buClr>
                <a:srgbClr val="FFE147"/>
              </a:buClr>
              <a:buSzPts val="4057"/>
              <a:buFont typeface="Arial"/>
              <a:buChar char="•"/>
            </a:pPr>
            <a:r>
              <a:rPr b="0" i="1" lang="en-US" sz="4057" u="none" cap="none" strike="noStrike">
                <a:solidFill>
                  <a:srgbClr val="FFE147"/>
                </a:solidFill>
                <a:latin typeface="Arial"/>
                <a:ea typeface="Arial"/>
                <a:cs typeface="Arial"/>
                <a:sym typeface="Arial"/>
              </a:rPr>
              <a:t>Weasel words</a:t>
            </a:r>
            <a:r>
              <a:rPr b="0" i="0" lang="en-US" sz="4057" u="none" cap="none" strike="noStrike">
                <a:solidFill>
                  <a:srgbClr val="FFE147"/>
                </a:solidFill>
                <a:latin typeface="Arial"/>
                <a:ea typeface="Arial"/>
                <a:cs typeface="Arial"/>
                <a:sym typeface="Arial"/>
              </a:rPr>
              <a:t>: suatu berita yang menghebohkan tetapi ternyata setelah dikaji lebih jauh ternyata nilainya kosong melompong. Contoh: Sebagian besar orang menyatakan..... (orang yang mana?)</a:t>
            </a:r>
            <a:endParaRPr sz="700"/>
          </a:p>
          <a:p>
            <a:pPr indent="-469110" lvl="1" marL="1027122" marR="0" rtl="0" algn="just">
              <a:lnSpc>
                <a:spcPct val="129997"/>
              </a:lnSpc>
              <a:spcBef>
                <a:spcPts val="0"/>
              </a:spcBef>
              <a:spcAft>
                <a:spcPts val="0"/>
              </a:spcAft>
              <a:buClr>
                <a:srgbClr val="FFE147"/>
              </a:buClr>
              <a:buSzPts val="4057"/>
              <a:buFont typeface="Arial"/>
              <a:buChar char="•"/>
            </a:pPr>
            <a:r>
              <a:rPr b="0" i="1" lang="en-US" sz="4057" u="none" cap="none" strike="noStrike">
                <a:solidFill>
                  <a:srgbClr val="FFE147"/>
                </a:solidFill>
                <a:latin typeface="Arial"/>
                <a:ea typeface="Arial"/>
                <a:cs typeface="Arial"/>
                <a:sym typeface="Arial"/>
              </a:rPr>
              <a:t>Glittering generalities</a:t>
            </a:r>
            <a:r>
              <a:rPr b="0" i="0" lang="en-US" sz="4057" u="none" cap="none" strike="noStrike">
                <a:solidFill>
                  <a:srgbClr val="FFE147"/>
                </a:solidFill>
                <a:latin typeface="Arial"/>
                <a:ea typeface="Arial"/>
                <a:cs typeface="Arial"/>
                <a:sym typeface="Arial"/>
              </a:rPr>
              <a:t>: Teknik ini mengasosiasikan sesuatu dengan kata bijak, tanpa memeriksa kebenarannya. Bertujuan membuat kesan baik dan mengikat perasaan khalayak. Contohnya, “pakai aplikasi x untuk perjalanan menyenangkan!”</a:t>
            </a:r>
            <a:endParaRPr sz="700"/>
          </a:p>
          <a:p>
            <a:pPr indent="0" lvl="0" marL="0" marR="0" rtl="0" algn="just">
              <a:lnSpc>
                <a:spcPct val="1409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057" u="none" cap="none" strike="noStrike">
              <a:solidFill>
                <a:srgbClr val="FFE14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7"/>
          <p:cNvSpPr/>
          <p:nvPr/>
        </p:nvSpPr>
        <p:spPr>
          <a:xfrm rot="10800000">
            <a:off x="-1613775" y="-171382"/>
            <a:ext cx="8044973" cy="2823054"/>
          </a:xfrm>
          <a:custGeom>
            <a:rect b="b" l="l" r="r" t="t"/>
            <a:pathLst>
              <a:path extrusionOk="0" h="2823054" w="8044973">
                <a:moveTo>
                  <a:pt x="8044973" y="2823054"/>
                </a:moveTo>
                <a:lnTo>
                  <a:pt x="0" y="2823054"/>
                </a:lnTo>
                <a:lnTo>
                  <a:pt x="0" y="0"/>
                </a:lnTo>
                <a:lnTo>
                  <a:pt x="8044973" y="0"/>
                </a:lnTo>
                <a:lnTo>
                  <a:pt x="8044973" y="2823054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5" name="Google Shape;175;p7"/>
          <p:cNvSpPr txBox="1"/>
          <p:nvPr/>
        </p:nvSpPr>
        <p:spPr>
          <a:xfrm>
            <a:off x="1533624" y="644350"/>
            <a:ext cx="12223200" cy="12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117" u="none" cap="none" strike="noStrike">
                <a:solidFill>
                  <a:srgbClr val="FFE147"/>
                </a:solidFill>
                <a:latin typeface="Arial"/>
                <a:ea typeface="Arial"/>
                <a:cs typeface="Arial"/>
                <a:sym typeface="Arial"/>
              </a:rPr>
              <a:t>Istilah dalam artikel berita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6959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8"/>
          <p:cNvSpPr/>
          <p:nvPr/>
        </p:nvSpPr>
        <p:spPr>
          <a:xfrm rot="10800000">
            <a:off x="12826679" y="6041608"/>
            <a:ext cx="5461321" cy="6068135"/>
          </a:xfrm>
          <a:custGeom>
            <a:rect b="b" l="l" r="r" t="t"/>
            <a:pathLst>
              <a:path extrusionOk="0" h="6068135" w="5461321">
                <a:moveTo>
                  <a:pt x="5461321" y="6068135"/>
                </a:moveTo>
                <a:lnTo>
                  <a:pt x="0" y="6068135"/>
                </a:lnTo>
                <a:lnTo>
                  <a:pt x="0" y="0"/>
                </a:lnTo>
                <a:lnTo>
                  <a:pt x="5461321" y="0"/>
                </a:lnTo>
                <a:lnTo>
                  <a:pt x="5461321" y="606813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1" name="Google Shape;181;p8"/>
          <p:cNvSpPr/>
          <p:nvPr/>
        </p:nvSpPr>
        <p:spPr>
          <a:xfrm flipH="1" rot="-946185">
            <a:off x="4476734" y="8072992"/>
            <a:ext cx="5714777" cy="2005367"/>
          </a:xfrm>
          <a:custGeom>
            <a:rect b="b" l="l" r="r" t="t"/>
            <a:pathLst>
              <a:path extrusionOk="0" h="2005367" w="5714777">
                <a:moveTo>
                  <a:pt x="5714777" y="0"/>
                </a:moveTo>
                <a:lnTo>
                  <a:pt x="0" y="0"/>
                </a:lnTo>
                <a:lnTo>
                  <a:pt x="0" y="2005367"/>
                </a:lnTo>
                <a:lnTo>
                  <a:pt x="5714777" y="2005367"/>
                </a:lnTo>
                <a:lnTo>
                  <a:pt x="5714777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2" name="Google Shape;182;p8"/>
          <p:cNvSpPr txBox="1"/>
          <p:nvPr/>
        </p:nvSpPr>
        <p:spPr>
          <a:xfrm>
            <a:off x="691421" y="2604047"/>
            <a:ext cx="16230600" cy="6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513560" lvl="1" marL="1027122" marR="0" rtl="0" algn="just">
              <a:lnSpc>
                <a:spcPct val="129997"/>
              </a:lnSpc>
              <a:spcBef>
                <a:spcPts val="0"/>
              </a:spcBef>
              <a:spcAft>
                <a:spcPts val="0"/>
              </a:spcAft>
              <a:buClr>
                <a:srgbClr val="FFE147"/>
              </a:buClr>
              <a:buSzPts val="4757"/>
              <a:buFont typeface="Arial"/>
              <a:buChar char="•"/>
            </a:pPr>
            <a:r>
              <a:rPr b="0" i="1" lang="en-US" sz="4757" u="none" cap="none" strike="noStrike">
                <a:solidFill>
                  <a:srgbClr val="FFE147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b="0" i="1" lang="en-US" sz="4257" u="none" cap="none" strike="noStrike">
                <a:solidFill>
                  <a:srgbClr val="FFE147"/>
                </a:solidFill>
                <a:latin typeface="Arial"/>
                <a:ea typeface="Arial"/>
                <a:cs typeface="Arial"/>
                <a:sym typeface="Arial"/>
              </a:rPr>
              <a:t>uphemism</a:t>
            </a:r>
            <a:r>
              <a:rPr b="0" i="0" lang="en-US" sz="4257" u="none" cap="none" strike="noStrike">
                <a:solidFill>
                  <a:srgbClr val="FFE147"/>
                </a:solidFill>
                <a:latin typeface="Arial"/>
                <a:ea typeface="Arial"/>
                <a:cs typeface="Arial"/>
                <a:sym typeface="Arial"/>
              </a:rPr>
              <a:t>: ungkapan bahasa dengan makna halus. Contoh: kata meninggal dunia untuk orang </a:t>
            </a:r>
            <a:r>
              <a:rPr lang="en-US" sz="4257">
                <a:solidFill>
                  <a:srgbClr val="FFE147"/>
                </a:solidFill>
              </a:rPr>
              <a:t>daripada</a:t>
            </a:r>
            <a:r>
              <a:rPr b="0" i="0" lang="en-US" sz="4257" u="none" cap="none" strike="noStrike">
                <a:solidFill>
                  <a:srgbClr val="FFE147"/>
                </a:solidFill>
                <a:latin typeface="Arial"/>
                <a:ea typeface="Arial"/>
                <a:cs typeface="Arial"/>
                <a:sym typeface="Arial"/>
              </a:rPr>
              <a:t> tewas</a:t>
            </a:r>
            <a:endParaRPr sz="900"/>
          </a:p>
          <a:p>
            <a:pPr indent="-481810" lvl="1" marL="1027122" marR="0" rtl="0" algn="just">
              <a:lnSpc>
                <a:spcPct val="129997"/>
              </a:lnSpc>
              <a:spcBef>
                <a:spcPts val="0"/>
              </a:spcBef>
              <a:spcAft>
                <a:spcPts val="0"/>
              </a:spcAft>
              <a:buClr>
                <a:srgbClr val="FFE147"/>
              </a:buClr>
              <a:buSzPts val="4257"/>
              <a:buFont typeface="Arial"/>
              <a:buChar char="•"/>
            </a:pPr>
            <a:r>
              <a:rPr b="0" i="1" lang="en-US" sz="4257" u="none" cap="none" strike="noStrike">
                <a:solidFill>
                  <a:srgbClr val="FFE147"/>
                </a:solidFill>
                <a:latin typeface="Arial"/>
                <a:ea typeface="Arial"/>
                <a:cs typeface="Arial"/>
                <a:sym typeface="Arial"/>
              </a:rPr>
              <a:t>Dysphemism</a:t>
            </a:r>
            <a:r>
              <a:rPr b="0" i="0" lang="en-US" sz="4257" u="none" cap="none" strike="noStrike">
                <a:solidFill>
                  <a:srgbClr val="FFE147"/>
                </a:solidFill>
                <a:latin typeface="Arial"/>
                <a:ea typeface="Arial"/>
                <a:cs typeface="Arial"/>
                <a:sym typeface="Arial"/>
              </a:rPr>
              <a:t>: ungkapan bahasa dengan makna kasar atau kurang sopan. Contoh: Saidi sudah bukan lagi lakinya Saenab. Laki disfemisme dari suami.</a:t>
            </a:r>
            <a:endParaRPr sz="900"/>
          </a:p>
          <a:p>
            <a:pPr indent="-481810" lvl="1" marL="1027122" marR="0" rtl="0" algn="just">
              <a:lnSpc>
                <a:spcPct val="129997"/>
              </a:lnSpc>
              <a:spcBef>
                <a:spcPts val="0"/>
              </a:spcBef>
              <a:spcAft>
                <a:spcPts val="0"/>
              </a:spcAft>
              <a:buClr>
                <a:srgbClr val="FFE147"/>
              </a:buClr>
              <a:buSzPts val="4257"/>
              <a:buFont typeface="Arial"/>
              <a:buChar char="•"/>
            </a:pPr>
            <a:r>
              <a:rPr b="0" i="1" lang="en-US" sz="4257" u="none" cap="none" strike="noStrike">
                <a:solidFill>
                  <a:srgbClr val="FFE147"/>
                </a:solidFill>
                <a:latin typeface="Arial"/>
                <a:ea typeface="Arial"/>
                <a:cs typeface="Arial"/>
                <a:sym typeface="Arial"/>
              </a:rPr>
              <a:t>Loaded words</a:t>
            </a:r>
            <a:r>
              <a:rPr b="0" i="0" lang="en-US" sz="4257" u="none" cap="none" strike="noStrike">
                <a:solidFill>
                  <a:srgbClr val="FFE147"/>
                </a:solidFill>
                <a:latin typeface="Arial"/>
                <a:ea typeface="Arial"/>
                <a:cs typeface="Arial"/>
                <a:sym typeface="Arial"/>
              </a:rPr>
              <a:t>: Kata-kata yang diisi dengan emosi dan penggunaannya tidak diragukan lagi.   Contoh: tero</a:t>
            </a:r>
            <a:r>
              <a:rPr lang="en-US" sz="4257">
                <a:solidFill>
                  <a:srgbClr val="FFE147"/>
                </a:solidFill>
              </a:rPr>
              <a:t>ri</a:t>
            </a:r>
            <a:r>
              <a:rPr b="0" i="0" lang="en-US" sz="4257" u="none" cap="none" strike="noStrike">
                <a:solidFill>
                  <a:srgbClr val="FFE147"/>
                </a:solidFill>
                <a:latin typeface="Arial"/>
                <a:ea typeface="Arial"/>
                <a:cs typeface="Arial"/>
                <a:sym typeface="Arial"/>
              </a:rPr>
              <a:t>s memiliki kesan emosi ancaman.</a:t>
            </a:r>
            <a:endParaRPr sz="900"/>
          </a:p>
        </p:txBody>
      </p:sp>
      <p:sp>
        <p:nvSpPr>
          <p:cNvPr id="183" name="Google Shape;183;p8"/>
          <p:cNvSpPr/>
          <p:nvPr/>
        </p:nvSpPr>
        <p:spPr>
          <a:xfrm rot="10800000">
            <a:off x="-1613775" y="-171382"/>
            <a:ext cx="8044973" cy="2823054"/>
          </a:xfrm>
          <a:custGeom>
            <a:rect b="b" l="l" r="r" t="t"/>
            <a:pathLst>
              <a:path extrusionOk="0" h="2823054" w="8044973">
                <a:moveTo>
                  <a:pt x="8044973" y="2823054"/>
                </a:moveTo>
                <a:lnTo>
                  <a:pt x="0" y="2823054"/>
                </a:lnTo>
                <a:lnTo>
                  <a:pt x="0" y="0"/>
                </a:lnTo>
                <a:lnTo>
                  <a:pt x="8044973" y="0"/>
                </a:lnTo>
                <a:lnTo>
                  <a:pt x="8044973" y="2823054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4" name="Google Shape;184;p8"/>
          <p:cNvSpPr txBox="1"/>
          <p:nvPr/>
        </p:nvSpPr>
        <p:spPr>
          <a:xfrm>
            <a:off x="1533623" y="644350"/>
            <a:ext cx="12816000" cy="12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117" u="none" cap="none" strike="noStrike">
                <a:solidFill>
                  <a:srgbClr val="FFE147"/>
                </a:solidFill>
                <a:latin typeface="Arial"/>
                <a:ea typeface="Arial"/>
                <a:cs typeface="Arial"/>
                <a:sym typeface="Arial"/>
              </a:rPr>
              <a:t>Istilah dalam artikel berita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E147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"/>
          <p:cNvSpPr/>
          <p:nvPr/>
        </p:nvSpPr>
        <p:spPr>
          <a:xfrm rot="-5549272">
            <a:off x="13945637" y="-860110"/>
            <a:ext cx="4079780" cy="4114800"/>
          </a:xfrm>
          <a:custGeom>
            <a:rect b="b" l="l" r="r" t="t"/>
            <a:pathLst>
              <a:path extrusionOk="0" h="4114800" w="4079780">
                <a:moveTo>
                  <a:pt x="0" y="0"/>
                </a:moveTo>
                <a:lnTo>
                  <a:pt x="4079781" y="0"/>
                </a:lnTo>
                <a:lnTo>
                  <a:pt x="407978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0" name="Google Shape;190;p9"/>
          <p:cNvSpPr/>
          <p:nvPr/>
        </p:nvSpPr>
        <p:spPr>
          <a:xfrm rot="-5549272">
            <a:off x="14388866" y="6039190"/>
            <a:ext cx="4079780" cy="4114800"/>
          </a:xfrm>
          <a:custGeom>
            <a:rect b="b" l="l" r="r" t="t"/>
            <a:pathLst>
              <a:path extrusionOk="0" h="4114800" w="4079780">
                <a:moveTo>
                  <a:pt x="0" y="0"/>
                </a:moveTo>
                <a:lnTo>
                  <a:pt x="4079781" y="0"/>
                </a:lnTo>
                <a:lnTo>
                  <a:pt x="407978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1" name="Google Shape;191;p9"/>
          <p:cNvSpPr/>
          <p:nvPr/>
        </p:nvSpPr>
        <p:spPr>
          <a:xfrm>
            <a:off x="0" y="8541105"/>
            <a:ext cx="3067867" cy="1745895"/>
          </a:xfrm>
          <a:custGeom>
            <a:rect b="b" l="l" r="r" t="t"/>
            <a:pathLst>
              <a:path extrusionOk="0" h="1745895" w="3067867">
                <a:moveTo>
                  <a:pt x="0" y="0"/>
                </a:moveTo>
                <a:lnTo>
                  <a:pt x="3067867" y="0"/>
                </a:lnTo>
                <a:lnTo>
                  <a:pt x="3067867" y="1745895"/>
                </a:lnTo>
                <a:lnTo>
                  <a:pt x="0" y="1745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2" name="Google Shape;192;p9"/>
          <p:cNvSpPr/>
          <p:nvPr/>
        </p:nvSpPr>
        <p:spPr>
          <a:xfrm flipH="1" rot="10800000">
            <a:off x="-190749" y="0"/>
            <a:ext cx="3067867" cy="1745895"/>
          </a:xfrm>
          <a:custGeom>
            <a:rect b="b" l="l" r="r" t="t"/>
            <a:pathLst>
              <a:path extrusionOk="0" h="1745895" w="3067867">
                <a:moveTo>
                  <a:pt x="0" y="1745895"/>
                </a:moveTo>
                <a:lnTo>
                  <a:pt x="3067867" y="1745895"/>
                </a:lnTo>
                <a:lnTo>
                  <a:pt x="3067867" y="0"/>
                </a:lnTo>
                <a:lnTo>
                  <a:pt x="0" y="0"/>
                </a:lnTo>
                <a:lnTo>
                  <a:pt x="0" y="1745895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aphicFrame>
        <p:nvGraphicFramePr>
          <p:cNvPr id="193" name="Google Shape;193;p9"/>
          <p:cNvGraphicFramePr/>
          <p:nvPr/>
        </p:nvGraphicFramePr>
        <p:xfrm>
          <a:off x="1203239" y="29174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{746C8320-6942-4E21-AA2A-953BF42E39B4}</a:tableStyleId>
              </a:tblPr>
              <a:tblGrid>
                <a:gridCol w="4462675"/>
                <a:gridCol w="8185750"/>
              </a:tblGrid>
              <a:tr h="942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2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99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Unsur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2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99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Penjelasan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41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2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99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Photograph (Fotografi)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2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99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Artikel berita terutama halaman utama akan menampilkan figur tertentu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41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2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99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Headlines dan subheading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2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99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Judul utama sebuah artikel berita. Subheading atau penajukan merupakan sub-judul, judul kecil untuk membagi beberapa bagian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41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2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99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Newsworthiness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2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99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Kelayakan suatu berita. Pembaca akan mencari berita yang relevan atau menarik bagi kehidupan mereka.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41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2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99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Quotations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2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99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Kutipan dapat berupa kutipan langsung  atau tidak langsung dari narasumber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94" name="Google Shape;194;p9"/>
          <p:cNvSpPr txBox="1"/>
          <p:nvPr/>
        </p:nvSpPr>
        <p:spPr>
          <a:xfrm>
            <a:off x="803025" y="759175"/>
            <a:ext cx="14906400" cy="1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899" u="none" cap="none" strike="noStrike">
                <a:solidFill>
                  <a:srgbClr val="0F5243"/>
                </a:solidFill>
                <a:latin typeface="Arial"/>
                <a:ea typeface="Arial"/>
                <a:cs typeface="Arial"/>
                <a:sym typeface="Arial"/>
              </a:rPr>
              <a:t>Unsur-unsur pada artikel berita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